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8"/>
  </p:notesMasterIdLst>
  <p:handoutMasterIdLst>
    <p:handoutMasterId r:id="rId49"/>
  </p:handoutMasterIdLst>
  <p:sldIdLst>
    <p:sldId id="972" r:id="rId5"/>
    <p:sldId id="1012" r:id="rId6"/>
    <p:sldId id="993" r:id="rId7"/>
    <p:sldId id="1148" r:id="rId8"/>
    <p:sldId id="1149" r:id="rId9"/>
    <p:sldId id="832" r:id="rId10"/>
    <p:sldId id="1009" r:id="rId11"/>
    <p:sldId id="1152" r:id="rId12"/>
    <p:sldId id="1153" r:id="rId13"/>
    <p:sldId id="1015" r:id="rId14"/>
    <p:sldId id="1151" r:id="rId15"/>
    <p:sldId id="1154" r:id="rId16"/>
    <p:sldId id="1155" r:id="rId17"/>
    <p:sldId id="1017" r:id="rId18"/>
    <p:sldId id="1000" r:id="rId19"/>
    <p:sldId id="995" r:id="rId20"/>
    <p:sldId id="1016" r:id="rId21"/>
    <p:sldId id="1001" r:id="rId22"/>
    <p:sldId id="996" r:id="rId23"/>
    <p:sldId id="1003" r:id="rId24"/>
    <p:sldId id="997" r:id="rId25"/>
    <p:sldId id="999" r:id="rId26"/>
    <p:sldId id="1156" r:id="rId27"/>
    <p:sldId id="1043" r:id="rId28"/>
    <p:sldId id="1044" r:id="rId29"/>
    <p:sldId id="1051" r:id="rId30"/>
    <p:sldId id="1047" r:id="rId31"/>
    <p:sldId id="1036" r:id="rId32"/>
    <p:sldId id="1157" r:id="rId33"/>
    <p:sldId id="867" r:id="rId34"/>
    <p:sldId id="869" r:id="rId35"/>
    <p:sldId id="868" r:id="rId36"/>
    <p:sldId id="476" r:id="rId37"/>
    <p:sldId id="870" r:id="rId38"/>
    <p:sldId id="1093" r:id="rId39"/>
    <p:sldId id="1091" r:id="rId40"/>
    <p:sldId id="1090" r:id="rId41"/>
    <p:sldId id="1158" r:id="rId42"/>
    <p:sldId id="1159" r:id="rId43"/>
    <p:sldId id="1066" r:id="rId44"/>
    <p:sldId id="1067" r:id="rId45"/>
    <p:sldId id="1160" r:id="rId46"/>
    <p:sldId id="1161" r:id="rId4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14"/>
    <p:restoredTop sz="96318"/>
  </p:normalViewPr>
  <p:slideViewPr>
    <p:cSldViewPr snapToObjects="1">
      <p:cViewPr varScale="1">
        <p:scale>
          <a:sx n="171" d="100"/>
          <a:sy n="171" d="100"/>
        </p:scale>
        <p:origin x="1592" y="472"/>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139DA8-7AEE-C60D-6C3E-D5E1D398540D}"/>
              </a:ext>
            </a:extLst>
          </p:cNvPr>
          <p:cNvSpPr>
            <a:spLocks noChangeArrowheads="1"/>
          </p:cNvSpPr>
          <p:nvPr userDrawn="1"/>
        </p:nvSpPr>
        <p:spPr bwMode="auto">
          <a:xfrm>
            <a:off x="0" y="438150"/>
            <a:ext cx="9144000" cy="426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443726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139DA8-7AEE-C60D-6C3E-D5E1D398540D}"/>
              </a:ext>
            </a:extLst>
          </p:cNvPr>
          <p:cNvSpPr>
            <a:spLocks noChangeArrowheads="1"/>
          </p:cNvSpPr>
          <p:nvPr userDrawn="1"/>
        </p:nvSpPr>
        <p:spPr bwMode="auto">
          <a:xfrm>
            <a:off x="0" y="438150"/>
            <a:ext cx="9144000" cy="4267200"/>
          </a:xfrm>
          <a:prstGeom prst="rect">
            <a:avLst/>
          </a:prstGeom>
          <a:solidFill>
            <a:schemeClr val="bg1">
              <a:lumMod val="65000"/>
            </a:schemeClr>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92492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userDrawn="1">
  <p:cSld name="1_Blank">
    <p:spTree>
      <p:nvGrpSpPr>
        <p:cNvPr id="1" name="Shape 172"/>
        <p:cNvGrpSpPr/>
        <p:nvPr/>
      </p:nvGrpSpPr>
      <p:grpSpPr>
        <a:xfrm>
          <a:off x="0" y="0"/>
          <a:ext cx="0" cy="0"/>
          <a:chOff x="0" y="0"/>
          <a:chExt cx="0" cy="0"/>
        </a:xfrm>
      </p:grpSpPr>
      <p:sp>
        <p:nvSpPr>
          <p:cNvPr id="173" name="Google Shape;173;p19"/>
          <p:cNvSpPr/>
          <p:nvPr userDrawn="1"/>
        </p:nvSpPr>
        <p:spPr>
          <a:xfrm>
            <a:off x="0" y="-25725"/>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a:cxnSpLocks/>
          </p:cNvCxnSpPr>
          <p:nvPr userDrawn="1"/>
        </p:nvCxnSpPr>
        <p:spPr>
          <a:xfrm>
            <a:off x="0" y="514350"/>
            <a:ext cx="9121350" cy="0"/>
          </a:xfrm>
          <a:prstGeom prst="straightConnector1">
            <a:avLst/>
          </a:prstGeom>
          <a:noFill/>
          <a:ln w="28575" cap="flat" cmpd="sng">
            <a:solidFill>
              <a:schemeClr val="lt1"/>
            </a:solidFill>
            <a:prstDash val="solid"/>
            <a:round/>
            <a:headEnd type="none" w="med" len="med"/>
            <a:tailEnd type="none" w="med" len="med"/>
          </a:ln>
        </p:spPr>
      </p:cxnSp>
      <p:sp>
        <p:nvSpPr>
          <p:cNvPr id="179" name="Google Shape;179;p19"/>
          <p:cNvSpPr txBox="1">
            <a:spLocks noGrp="1"/>
          </p:cNvSpPr>
          <p:nvPr>
            <p:ph type="body" idx="3"/>
          </p:nvPr>
        </p:nvSpPr>
        <p:spPr>
          <a:xfrm>
            <a:off x="172570" y="590550"/>
            <a:ext cx="8345107" cy="3969781"/>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sz="2000">
                <a:solidFill>
                  <a:schemeClr val="dk1"/>
                </a:solidFill>
              </a:defRPr>
            </a:lvl1pPr>
            <a:lvl2pPr marL="685800" lvl="1" indent="-257175" algn="l" rtl="0">
              <a:lnSpc>
                <a:spcPct val="90000"/>
              </a:lnSpc>
              <a:spcBef>
                <a:spcPts val="375"/>
              </a:spcBef>
              <a:spcAft>
                <a:spcPts val="0"/>
              </a:spcAft>
              <a:buClr>
                <a:schemeClr val="dk1"/>
              </a:buClr>
              <a:buSzPts val="1800"/>
              <a:buFont typeface="Arial" panose="020B0604020202020204" pitchFamily="34" charset="0"/>
              <a:buChar char="•"/>
              <a:defRPr sz="1600">
                <a:solidFill>
                  <a:schemeClr val="dk1"/>
                </a:solidFill>
              </a:defRPr>
            </a:lvl2pPr>
            <a:lvl3pPr marL="1028700" lvl="2" indent="-257175" algn="l" rtl="0">
              <a:lnSpc>
                <a:spcPct val="90000"/>
              </a:lnSpc>
              <a:spcBef>
                <a:spcPts val="375"/>
              </a:spcBef>
              <a:spcAft>
                <a:spcPts val="0"/>
              </a:spcAft>
              <a:buClr>
                <a:schemeClr val="dk1"/>
              </a:buClr>
              <a:buSzPts val="1800"/>
              <a:buFont typeface="Wingdings" pitchFamily="2" charset="2"/>
              <a:buChar char="§"/>
              <a:defRPr sz="1400">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lang="en-US" dirty="0"/>
          </a:p>
          <a:p>
            <a:pPr lvl="1"/>
            <a:endParaRPr lang="en-US" sz="1600" dirty="0"/>
          </a:p>
          <a:p>
            <a:pPr lvl="2"/>
            <a:endParaRPr dirty="0"/>
          </a:p>
        </p:txBody>
      </p:sp>
      <p:sp>
        <p:nvSpPr>
          <p:cNvPr id="3" name="Title 1">
            <a:extLst>
              <a:ext uri="{FF2B5EF4-FFF2-40B4-BE49-F238E27FC236}">
                <a16:creationId xmlns:a16="http://schemas.microsoft.com/office/drawing/2014/main" id="{29D1C08B-D8A4-7705-2509-DC8D07E9A69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65184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4173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92237253"/>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0">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900" b="0" dirty="0">
                <a:solidFill>
                  <a:schemeClr val="bg1"/>
                </a:solidFill>
              </a:rPr>
              <a:t> | Lecture 1: Course Overview and Technical Introduction</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2025</a:t>
            </a:r>
            <a:endParaRPr lang="en-US" altLang="en-US" sz="900" b="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587" r:id="rId4"/>
    <p:sldLayoutId id="2147493588" r:id="rId5"/>
    <p:sldLayoutId id="2147493475" r:id="rId6"/>
    <p:sldLayoutId id="2147493589" r:id="rId7"/>
    <p:sldLayoutId id="2147493590" r:id="rId8"/>
    <p:sldLayoutId id="214749359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bezkoder.com/category/full-stack/" TargetMode="Externa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netsolutions.com/hub/mach-architecture/api-first"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atch.seeka.tv/" TargetMode="External"/><Relationship Id="rId1" Type="http://schemas.openxmlformats.org/officeDocument/2006/relationships/slideLayout" Target="../slideLayouts/slideLayout7.xml"/><Relationship Id="rId4" Type="http://schemas.openxmlformats.org/officeDocument/2006/relationships/hyperlink" Target="http://dmna.ny.gov/ny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b="1" i="1" dirty="0"/>
              <a:t>Cloud Computing</a:t>
            </a:r>
            <a:br>
              <a:rPr lang="en-US" altLang="en-US" sz="4000" b="1" i="1" dirty="0"/>
            </a:br>
            <a:r>
              <a:rPr lang="en-US" altLang="en-US" sz="2000" b="1" i="1" dirty="0"/>
              <a:t>(W4153_2025_03)</a:t>
            </a:r>
            <a:br>
              <a:rPr lang="en-US" altLang="en-US" sz="2000" b="1" i="1" dirty="0"/>
            </a:br>
            <a:endParaRPr lang="en-US" altLang="en-US" sz="2000" b="1" i="1" dirty="0"/>
          </a:p>
          <a:p>
            <a:pPr algn="ctr"/>
            <a:r>
              <a:rPr lang="en-US" altLang="en-US" sz="2800" b="1" i="1" dirty="0"/>
              <a:t>Lecture 1: Course Overview and Technical Introduction</a:t>
            </a:r>
            <a:endParaRPr lang="en-US" altLang="en-US" sz="4000" b="1" i="1" dirty="0">
              <a:solidFill>
                <a:srgbClr val="FF0000"/>
              </a:solidFill>
            </a:endParaRPr>
          </a:p>
        </p:txBody>
      </p:sp>
      <p:sp>
        <p:nvSpPr>
          <p:cNvPr id="3" name="TextBox 11">
            <a:extLst>
              <a:ext uri="{FF2B5EF4-FFF2-40B4-BE49-F238E27FC236}">
                <a16:creationId xmlns:a16="http://schemas.microsoft.com/office/drawing/2014/main" id="{12FF02AC-17B4-EBED-0110-15CFFD992BF7}"/>
              </a:ext>
            </a:extLst>
          </p:cNvPr>
          <p:cNvSpPr txBox="1">
            <a:spLocks noChangeArrowheads="1"/>
          </p:cNvSpPr>
          <p:nvPr/>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sz="900" b="0" dirty="0">
                <a:solidFill>
                  <a:schemeClr val="bg1"/>
                </a:solidFill>
              </a:rPr>
              <a:t>Lecture 1: Course Overview and Technical Introduction</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2025</a:t>
            </a:r>
            <a:endParaRPr lang="en-US" altLang="en-US" sz="900" b="0" i="1" dirty="0">
              <a:solidFill>
                <a:schemeClr val="bg1"/>
              </a:solidFill>
            </a:endParaRP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D10E5-8ED8-7386-1ECB-D7463217E613}"/>
              </a:ext>
            </a:extLst>
          </p:cNvPr>
          <p:cNvSpPr>
            <a:spLocks noGrp="1"/>
          </p:cNvSpPr>
          <p:nvPr>
            <p:ph idx="1"/>
          </p:nvPr>
        </p:nvSpPr>
        <p:spPr/>
        <p:txBody>
          <a:bodyPr/>
          <a:lstStyle/>
          <a:p>
            <a:pPr>
              <a:spcBef>
                <a:spcPts val="0"/>
              </a:spcBef>
              <a:spcAft>
                <a:spcPts val="200"/>
              </a:spcAft>
            </a:pPr>
            <a:r>
              <a:rPr lang="en-US" sz="1400" dirty="0"/>
              <a:t>Environment and </a:t>
            </a:r>
            <a:r>
              <a:rPr lang="en-US" sz="1400" dirty="0" err="1"/>
              <a:t>systemsThere</a:t>
            </a:r>
            <a:r>
              <a:rPr lang="en-US" sz="1400" dirty="0"/>
              <a:t> are 3 primary cloud service providers:</a:t>
            </a:r>
          </a:p>
          <a:p>
            <a:pPr lvl="1">
              <a:spcBef>
                <a:spcPts val="0"/>
              </a:spcBef>
              <a:spcAft>
                <a:spcPts val="200"/>
              </a:spcAft>
            </a:pPr>
            <a:r>
              <a:rPr lang="en-US" sz="1200" dirty="0"/>
              <a:t>Microsoft Azure</a:t>
            </a:r>
          </a:p>
          <a:p>
            <a:pPr lvl="1">
              <a:spcBef>
                <a:spcPts val="0"/>
              </a:spcBef>
              <a:spcAft>
                <a:spcPts val="200"/>
              </a:spcAft>
            </a:pPr>
            <a:r>
              <a:rPr lang="en-US" sz="1200" dirty="0"/>
              <a:t>Google Cloud Platform</a:t>
            </a:r>
          </a:p>
          <a:p>
            <a:pPr lvl="1">
              <a:spcBef>
                <a:spcPts val="0"/>
              </a:spcBef>
              <a:spcAft>
                <a:spcPts val="200"/>
              </a:spcAft>
            </a:pPr>
            <a:r>
              <a:rPr lang="en-US" sz="1200" dirty="0"/>
              <a:t>Amazon Web Services</a:t>
            </a:r>
          </a:p>
          <a:p>
            <a:pPr>
              <a:spcBef>
                <a:spcPts val="0"/>
              </a:spcBef>
              <a:spcAft>
                <a:spcPts val="200"/>
              </a:spcAft>
            </a:pPr>
            <a:r>
              <a:rPr lang="en-US" sz="1400" dirty="0"/>
              <a:t>The course will focus on concepts and use the</a:t>
            </a:r>
            <a:br>
              <a:rPr lang="en-US" sz="1400" dirty="0"/>
            </a:br>
            <a:r>
              <a:rPr lang="en-US" sz="1400" dirty="0"/>
              <a:t>clouds for implementations.</a:t>
            </a:r>
          </a:p>
          <a:p>
            <a:pPr>
              <a:spcBef>
                <a:spcPts val="0"/>
              </a:spcBef>
              <a:spcAft>
                <a:spcPts val="200"/>
              </a:spcAft>
            </a:pPr>
            <a:r>
              <a:rPr lang="en-US" sz="1400" dirty="0"/>
              <a:t>Managing costs:</a:t>
            </a:r>
          </a:p>
          <a:p>
            <a:pPr lvl="1">
              <a:spcBef>
                <a:spcPts val="0"/>
              </a:spcBef>
              <a:spcAft>
                <a:spcPts val="200"/>
              </a:spcAft>
            </a:pPr>
            <a:r>
              <a:rPr lang="en-US" sz="1200" dirty="0"/>
              <a:t>All clouds have “free tiers” and/or “new user” credits.</a:t>
            </a:r>
          </a:p>
          <a:p>
            <a:pPr lvl="2">
              <a:spcBef>
                <a:spcPts val="0"/>
              </a:spcBef>
              <a:spcAft>
                <a:spcPts val="200"/>
              </a:spcAft>
            </a:pPr>
            <a:r>
              <a:rPr lang="en-US" sz="1100" b="1" dirty="0"/>
              <a:t>You must track and manage your costs.</a:t>
            </a:r>
          </a:p>
          <a:p>
            <a:pPr lvl="2">
              <a:spcBef>
                <a:spcPts val="0"/>
              </a:spcBef>
              <a:spcAft>
                <a:spcPts val="200"/>
              </a:spcAft>
            </a:pPr>
            <a:r>
              <a:rPr lang="en-US" sz="1100" b="1" dirty="0"/>
              <a:t>You must set cost controls and alerts.</a:t>
            </a:r>
          </a:p>
          <a:p>
            <a:pPr lvl="1">
              <a:spcBef>
                <a:spcPts val="0"/>
              </a:spcBef>
              <a:spcAft>
                <a:spcPts val="200"/>
              </a:spcAft>
            </a:pPr>
            <a:r>
              <a:rPr lang="en-US" sz="1200" dirty="0"/>
              <a:t>We have credits for Google Cloud Platform.</a:t>
            </a:r>
          </a:p>
          <a:p>
            <a:pPr>
              <a:spcBef>
                <a:spcPts val="0"/>
              </a:spcBef>
              <a:spcAft>
                <a:spcPts val="200"/>
              </a:spcAft>
            </a:pPr>
            <a:r>
              <a:rPr lang="en-US" sz="1400" dirty="0"/>
              <a:t>I suggest that you also mirror/follow my usage of locally installed SW for development:</a:t>
            </a:r>
          </a:p>
          <a:p>
            <a:pPr lvl="1">
              <a:spcBef>
                <a:spcPts val="0"/>
              </a:spcBef>
              <a:spcAft>
                <a:spcPts val="200"/>
              </a:spcAft>
            </a:pPr>
            <a:r>
              <a:rPr lang="en-US" sz="1200" dirty="0"/>
              <a:t>PyCharm, </a:t>
            </a:r>
            <a:r>
              <a:rPr lang="en-US" sz="1200" dirty="0" err="1"/>
              <a:t>DataGrip</a:t>
            </a:r>
            <a:r>
              <a:rPr lang="en-US" sz="1200" dirty="0"/>
              <a:t>, WebStorm including cloud usage plugins.</a:t>
            </a:r>
          </a:p>
          <a:p>
            <a:pPr lvl="1">
              <a:spcBef>
                <a:spcPts val="0"/>
              </a:spcBef>
              <a:spcAft>
                <a:spcPts val="200"/>
              </a:spcAft>
            </a:pPr>
            <a:r>
              <a:rPr lang="en-US" sz="1200" dirty="0"/>
              <a:t>Docker, </a:t>
            </a:r>
            <a:r>
              <a:rPr lang="en-US" sz="1200" dirty="0" err="1"/>
              <a:t>Minikube</a:t>
            </a:r>
            <a:r>
              <a:rPr lang="en-US" sz="1200" dirty="0"/>
              <a:t>, … …</a:t>
            </a:r>
          </a:p>
          <a:p>
            <a:pPr lvl="1">
              <a:spcBef>
                <a:spcPts val="0"/>
              </a:spcBef>
              <a:spcAft>
                <a:spcPts val="200"/>
              </a:spcAft>
            </a:pPr>
            <a:r>
              <a:rPr lang="en-US" sz="1200" dirty="0"/>
              <a:t>Others will follow during semester.</a:t>
            </a:r>
          </a:p>
          <a:p>
            <a:pPr>
              <a:spcBef>
                <a:spcPts val="0"/>
              </a:spcBef>
              <a:spcAft>
                <a:spcPts val="200"/>
              </a:spcAft>
            </a:pPr>
            <a:r>
              <a:rPr lang="en-US" sz="1400" dirty="0"/>
              <a:t>Resources</a:t>
            </a:r>
          </a:p>
          <a:p>
            <a:pPr lvl="1">
              <a:spcBef>
                <a:spcPts val="0"/>
              </a:spcBef>
              <a:spcAft>
                <a:spcPts val="200"/>
              </a:spcAft>
            </a:pPr>
            <a:r>
              <a:rPr lang="en-US" sz="1200" dirty="0"/>
              <a:t>There is no textbook.</a:t>
            </a:r>
          </a:p>
          <a:p>
            <a:pPr lvl="1">
              <a:spcBef>
                <a:spcPts val="0"/>
              </a:spcBef>
              <a:spcAft>
                <a:spcPts val="200"/>
              </a:spcAft>
            </a:pPr>
            <a:r>
              <a:rPr lang="en-US" sz="1200" dirty="0"/>
              <a:t>I will provide links to articles, tutorials, etc. for independent work.</a:t>
            </a:r>
          </a:p>
          <a:p>
            <a:pPr lvl="1">
              <a:spcBef>
                <a:spcPts val="0"/>
              </a:spcBef>
              <a:spcAft>
                <a:spcPts val="200"/>
              </a:spcAft>
            </a:pPr>
            <a:endParaRPr lang="en-US" sz="1200" dirty="0"/>
          </a:p>
        </p:txBody>
      </p:sp>
      <p:sp>
        <p:nvSpPr>
          <p:cNvPr id="3" name="Title 2">
            <a:extLst>
              <a:ext uri="{FF2B5EF4-FFF2-40B4-BE49-F238E27FC236}">
                <a16:creationId xmlns:a16="http://schemas.microsoft.com/office/drawing/2014/main" id="{02DDA888-6F9F-B0E4-E273-792BCB89623A}"/>
              </a:ext>
            </a:extLst>
          </p:cNvPr>
          <p:cNvSpPr>
            <a:spLocks noGrp="1"/>
          </p:cNvSpPr>
          <p:nvPr>
            <p:ph type="title"/>
          </p:nvPr>
        </p:nvSpPr>
        <p:spPr/>
        <p:txBody>
          <a:bodyPr/>
          <a:lstStyle/>
          <a:p>
            <a:r>
              <a:rPr lang="en-US" dirty="0"/>
              <a:t>Student Resources, Environment and Systems</a:t>
            </a:r>
          </a:p>
        </p:txBody>
      </p:sp>
      <p:pic>
        <p:nvPicPr>
          <p:cNvPr id="4" name="Picture 3">
            <a:extLst>
              <a:ext uri="{FF2B5EF4-FFF2-40B4-BE49-F238E27FC236}">
                <a16:creationId xmlns:a16="http://schemas.microsoft.com/office/drawing/2014/main" id="{5C045124-2A91-83AC-0BB8-CB27DFC95694}"/>
              </a:ext>
            </a:extLst>
          </p:cNvPr>
          <p:cNvPicPr>
            <a:picLocks noChangeAspect="1"/>
          </p:cNvPicPr>
          <p:nvPr/>
        </p:nvPicPr>
        <p:blipFill>
          <a:blip r:embed="rId2"/>
          <a:stretch>
            <a:fillRect/>
          </a:stretch>
        </p:blipFill>
        <p:spPr>
          <a:xfrm>
            <a:off x="5002039" y="514350"/>
            <a:ext cx="3970948" cy="2438400"/>
          </a:xfrm>
          <a:prstGeom prst="rect">
            <a:avLst/>
          </a:prstGeom>
        </p:spPr>
      </p:pic>
    </p:spTree>
    <p:extLst>
      <p:ext uri="{BB962C8B-B14F-4D97-AF65-F5344CB8AC3E}">
        <p14:creationId xmlns:p14="http://schemas.microsoft.com/office/powerpoint/2010/main" val="2774170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9FE92-0103-959D-78CF-0E5DD6DD2DC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B385195-2925-CD75-409F-CDA5C4A44EA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47446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0963B-0379-65C1-524C-B4DF7EEF30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C5657-D35E-6DCF-1EAF-B2816105EDC1}"/>
              </a:ext>
            </a:extLst>
          </p:cNvPr>
          <p:cNvSpPr>
            <a:spLocks noGrp="1"/>
          </p:cNvSpPr>
          <p:nvPr>
            <p:ph idx="1"/>
          </p:nvPr>
        </p:nvSpPr>
        <p:spPr/>
        <p:txBody>
          <a:bodyPr/>
          <a:lstStyle/>
          <a:p>
            <a:r>
              <a:rPr lang="en-US" dirty="0"/>
              <a:t>Introduction to Core Concepts</a:t>
            </a:r>
          </a:p>
        </p:txBody>
      </p:sp>
    </p:spTree>
    <p:extLst>
      <p:ext uri="{BB962C8B-B14F-4D97-AF65-F5344CB8AC3E}">
        <p14:creationId xmlns:p14="http://schemas.microsoft.com/office/powerpoint/2010/main" val="23711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6E6C-2F9C-3C9D-5B5A-B3ACEA5F67A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4EED46-3DAF-4B4F-F92E-B018B97B4237}"/>
              </a:ext>
            </a:extLst>
          </p:cNvPr>
          <p:cNvSpPr>
            <a:spLocks noGrp="1"/>
          </p:cNvSpPr>
          <p:nvPr>
            <p:ph idx="4294967295"/>
          </p:nvPr>
        </p:nvSpPr>
        <p:spPr>
          <a:xfrm>
            <a:off x="0" y="2266950"/>
            <a:ext cx="8839200" cy="523875"/>
          </a:xfrm>
          <a:prstGeom prst="rect">
            <a:avLst/>
          </a:prstGeom>
        </p:spPr>
        <p:txBody>
          <a:bodyPr/>
          <a:lstStyle/>
          <a:p>
            <a:pPr marL="0" indent="0" algn="ctr">
              <a:buNone/>
            </a:pPr>
            <a:r>
              <a:rPr lang="en-US" dirty="0"/>
              <a:t>Cloud Computing and Taxonomy</a:t>
            </a:r>
          </a:p>
        </p:txBody>
      </p:sp>
    </p:spTree>
    <p:extLst>
      <p:ext uri="{BB962C8B-B14F-4D97-AF65-F5344CB8AC3E}">
        <p14:creationId xmlns:p14="http://schemas.microsoft.com/office/powerpoint/2010/main" val="2286158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F1DFB4-1BB5-5393-0411-7C1FFE6E8CB8}"/>
              </a:ext>
            </a:extLst>
          </p:cNvPr>
          <p:cNvSpPr>
            <a:spLocks noGrp="1"/>
          </p:cNvSpPr>
          <p:nvPr>
            <p:ph idx="1"/>
          </p:nvPr>
        </p:nvSpPr>
        <p:spPr>
          <a:xfrm>
            <a:off x="152400" y="3419163"/>
            <a:ext cx="8839200" cy="1286187"/>
          </a:xfrm>
        </p:spPr>
        <p:txBody>
          <a:bodyPr/>
          <a:lstStyle/>
          <a:p>
            <a:pPr>
              <a:spcBef>
                <a:spcPts val="0"/>
              </a:spcBef>
            </a:pPr>
            <a:r>
              <a:rPr lang="en-US" sz="1400" dirty="0"/>
              <a:t>There are many, many cloud concepts, and many different perspectives on each concept.</a:t>
            </a:r>
          </a:p>
          <a:p>
            <a:pPr>
              <a:spcBef>
                <a:spcPts val="0"/>
              </a:spcBef>
            </a:pPr>
            <a:r>
              <a:rPr lang="en-US" sz="1400" dirty="0"/>
              <a:t>Most cloud service providers offer their own specific versions of concepts and technology – But the core of the concept is similar.</a:t>
            </a:r>
          </a:p>
          <a:p>
            <a:pPr>
              <a:spcBef>
                <a:spcPts val="0"/>
              </a:spcBef>
            </a:pPr>
            <a:r>
              <a:rPr lang="en-US" sz="1400" dirty="0"/>
              <a:t>We explore as many as we can by writing a “complex” application using the technology.</a:t>
            </a:r>
          </a:p>
          <a:p>
            <a:pPr lvl="1">
              <a:spcBef>
                <a:spcPts val="0"/>
              </a:spcBef>
            </a:pPr>
            <a:r>
              <a:rPr lang="en-US" sz="1200" dirty="0"/>
              <a:t>Each element in the application will be very simple, i.e. not deep application domain logic.</a:t>
            </a:r>
          </a:p>
          <a:p>
            <a:pPr lvl="1">
              <a:spcBef>
                <a:spcPts val="0"/>
              </a:spcBef>
            </a:pPr>
            <a:r>
              <a:rPr lang="en-US" sz="1200" dirty="0"/>
              <a:t>The overall application will have many and diverse implementations for elements.</a:t>
            </a:r>
          </a:p>
        </p:txBody>
      </p:sp>
      <p:sp>
        <p:nvSpPr>
          <p:cNvPr id="3" name="Title 2">
            <a:extLst>
              <a:ext uri="{FF2B5EF4-FFF2-40B4-BE49-F238E27FC236}">
                <a16:creationId xmlns:a16="http://schemas.microsoft.com/office/drawing/2014/main" id="{2E7C4E10-B86A-F454-2972-929571D933D8}"/>
              </a:ext>
            </a:extLst>
          </p:cNvPr>
          <p:cNvSpPr>
            <a:spLocks noGrp="1"/>
          </p:cNvSpPr>
          <p:nvPr>
            <p:ph type="title"/>
          </p:nvPr>
        </p:nvSpPr>
        <p:spPr/>
        <p:txBody>
          <a:bodyPr/>
          <a:lstStyle/>
          <a:p>
            <a:r>
              <a:rPr lang="en-US" dirty="0"/>
              <a:t>Cloud Computing Concepts</a:t>
            </a:r>
          </a:p>
        </p:txBody>
      </p:sp>
      <p:pic>
        <p:nvPicPr>
          <p:cNvPr id="2050" name="Picture 2">
            <a:extLst>
              <a:ext uri="{FF2B5EF4-FFF2-40B4-BE49-F238E27FC236}">
                <a16:creationId xmlns:a16="http://schemas.microsoft.com/office/drawing/2014/main" id="{D6847355-9E45-40AB-F11F-E02C7D4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3873084" cy="290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loud word cloud, summarizing 25,000 research papers on cloud computing. ">
            <a:extLst>
              <a:ext uri="{FF2B5EF4-FFF2-40B4-BE49-F238E27FC236}">
                <a16:creationId xmlns:a16="http://schemas.microsoft.com/office/drawing/2014/main" id="{767C3CF4-A33A-52AF-A3B3-6ECB55528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4350"/>
            <a:ext cx="4876800"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0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3201864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161576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1A8E-7358-9129-EDEA-C60BBF92A4E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AB3C749-5660-2D0D-8F53-123D7A55F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07338"/>
            <a:ext cx="7620000" cy="41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0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39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E237321A-4401-01E4-A5A7-6F9F30E99168}"/>
              </a:ext>
            </a:extLst>
          </p:cNvPr>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W4153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Tree>
    <p:extLst>
      <p:ext uri="{BB962C8B-B14F-4D97-AF65-F5344CB8AC3E}">
        <p14:creationId xmlns:p14="http://schemas.microsoft.com/office/powerpoint/2010/main" val="316890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595371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5A611-1AA1-6059-83C5-CCCC501D931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F4675-ACC5-8509-56B2-2D09E7758FFA}"/>
              </a:ext>
            </a:extLst>
          </p:cNvPr>
          <p:cNvSpPr>
            <a:spLocks noGrp="1"/>
          </p:cNvSpPr>
          <p:nvPr>
            <p:ph idx="4294967295"/>
          </p:nvPr>
        </p:nvSpPr>
        <p:spPr>
          <a:xfrm>
            <a:off x="0" y="2266950"/>
            <a:ext cx="8839200" cy="523875"/>
          </a:xfrm>
          <a:prstGeom prst="rect">
            <a:avLst/>
          </a:prstGeom>
        </p:spPr>
        <p:txBody>
          <a:bodyPr/>
          <a:lstStyle/>
          <a:p>
            <a:pPr marL="0" indent="0" algn="ctr">
              <a:buNone/>
            </a:pPr>
            <a:r>
              <a:rPr lang="en-US" dirty="0"/>
              <a:t>Microservices</a:t>
            </a:r>
          </a:p>
        </p:txBody>
      </p:sp>
    </p:spTree>
    <p:extLst>
      <p:ext uri="{BB962C8B-B14F-4D97-AF65-F5344CB8AC3E}">
        <p14:creationId xmlns:p14="http://schemas.microsoft.com/office/powerpoint/2010/main" val="1305262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724098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1813047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CC1F627-2398-99EF-A7FD-C9CE51AB0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C15978-EB84-B22E-997C-7880898F1D69}"/>
              </a:ext>
            </a:extLst>
          </p:cNvPr>
          <p:cNvSpPr>
            <a:spLocks noGrp="1"/>
          </p:cNvSpPr>
          <p:nvPr>
            <p:ph type="title"/>
          </p:nvPr>
        </p:nvSpPr>
        <p:spPr/>
        <p:txBody>
          <a:bodyPr/>
          <a:lstStyle/>
          <a:p>
            <a:r>
              <a:rPr lang="en-US" dirty="0"/>
              <a:t>Microservice Layers</a:t>
            </a:r>
            <a:br>
              <a:rPr lang="en-US" dirty="0"/>
            </a:br>
            <a:r>
              <a:rPr lang="en-US" sz="1600" dirty="0">
                <a:solidFill>
                  <a:schemeClr val="tx1"/>
                </a:solidFill>
              </a:rPr>
              <a:t>(https://</a:t>
            </a:r>
            <a:r>
              <a:rPr lang="en-US" sz="1600" dirty="0" err="1">
                <a:solidFill>
                  <a:schemeClr val="tx1"/>
                </a:solidFill>
              </a:rPr>
              <a:t>medium.com</a:t>
            </a:r>
            <a:r>
              <a:rPr lang="en-US" sz="1600" dirty="0">
                <a:solidFill>
                  <a:schemeClr val="tx1"/>
                </a:solidFill>
              </a:rPr>
              <a:t>/microservices-in-practice/microservices-layered-architecture-88a7fc38d3f1)</a:t>
            </a:r>
          </a:p>
        </p:txBody>
      </p:sp>
    </p:spTree>
    <p:extLst>
      <p:ext uri="{BB962C8B-B14F-4D97-AF65-F5344CB8AC3E}">
        <p14:creationId xmlns:p14="http://schemas.microsoft.com/office/powerpoint/2010/main" val="2552362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38192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593D2-2E3E-E64E-3B5C-21BA5B2B833E}"/>
              </a:ext>
            </a:extLst>
          </p:cNvPr>
          <p:cNvSpPr>
            <a:spLocks noGrp="1"/>
          </p:cNvSpPr>
          <p:nvPr>
            <p:ph idx="1"/>
          </p:nvPr>
        </p:nvSpPr>
        <p:spPr/>
        <p:txBody>
          <a:bodyPr/>
          <a:lstStyle/>
          <a:p>
            <a:r>
              <a:rPr lang="en-US" sz="1800" dirty="0"/>
              <a:t>I found a got set of starter examples at </a:t>
            </a:r>
            <a:r>
              <a:rPr lang="en-US" sz="1800" dirty="0" err="1"/>
              <a:t>BezCoder.com</a:t>
            </a:r>
            <a:r>
              <a:rPr lang="en-US" sz="1800" dirty="0"/>
              <a:t>:</a:t>
            </a:r>
          </a:p>
          <a:p>
            <a:pPr lvl="1"/>
            <a:r>
              <a:rPr lang="en-US" sz="1600" dirty="0"/>
              <a:t>Full Stack: </a:t>
            </a:r>
            <a:r>
              <a:rPr lang="en-US" sz="1600" dirty="0">
                <a:hlinkClick r:id="rId2"/>
              </a:rPr>
              <a:t>https://www.bezkoder.com/category/full-stack/</a:t>
            </a:r>
            <a:r>
              <a:rPr lang="en-US" sz="1600" dirty="0"/>
              <a:t>.</a:t>
            </a:r>
          </a:p>
          <a:p>
            <a:pPr lvl="1"/>
            <a:r>
              <a:rPr lang="en-US" sz="1600" dirty="0"/>
              <a:t>I will quickly walk through an example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This shows core concepts and has a lot of step-by-step guides.</a:t>
            </a:r>
          </a:p>
          <a:p>
            <a:pPr>
              <a:spcBef>
                <a:spcPts val="0"/>
              </a:spcBef>
            </a:pPr>
            <a:r>
              <a:rPr lang="en-US" sz="1800" dirty="0"/>
              <a:t>I tend to use Python/</a:t>
            </a:r>
            <a:r>
              <a:rPr lang="en-US" sz="1800" dirty="0" err="1"/>
              <a:t>FastAPI</a:t>
            </a:r>
            <a:r>
              <a:rPr lang="en-US" sz="1800" dirty="0"/>
              <a:t> in my examples and lectures but do not provide a tutorial that ”breaks it down Barney Style.”</a:t>
            </a:r>
          </a:p>
          <a:p>
            <a:pPr lvl="1">
              <a:spcBef>
                <a:spcPts val="0"/>
              </a:spcBef>
            </a:pPr>
            <a:r>
              <a:rPr lang="en-US" sz="1600" dirty="0"/>
              <a:t>~/Dropbox/000/00-Current-Repos/W4153/angular-17-crud-example</a:t>
            </a:r>
          </a:p>
          <a:p>
            <a:pPr lvl="1">
              <a:spcBef>
                <a:spcPts val="0"/>
              </a:spcBef>
            </a:pPr>
            <a:r>
              <a:rPr lang="en-US" sz="1600" dirty="0"/>
              <a:t>~/Dropbox/000/00-Current-Repos/W4153/</a:t>
            </a:r>
            <a:r>
              <a:rPr lang="en-US" sz="1600" dirty="0" err="1"/>
              <a:t>nodejs</a:t>
            </a:r>
            <a:r>
              <a:rPr lang="en-US" sz="1600" dirty="0"/>
              <a:t>-express-</a:t>
            </a:r>
            <a:r>
              <a:rPr lang="en-US" sz="1600" dirty="0" err="1"/>
              <a:t>mysql</a:t>
            </a:r>
            <a:endParaRPr lang="en-US" sz="1600" dirty="0"/>
          </a:p>
          <a:p>
            <a:pPr lvl="1">
              <a:spcBef>
                <a:spcPts val="0"/>
              </a:spcBef>
            </a:pPr>
            <a:br>
              <a:rPr lang="en-US" sz="1600" dirty="0"/>
            </a:br>
            <a:endParaRPr lang="en-US" sz="1600" dirty="0"/>
          </a:p>
          <a:p>
            <a:endParaRPr lang="en-US" sz="1800" dirty="0"/>
          </a:p>
        </p:txBody>
      </p:sp>
      <p:sp>
        <p:nvSpPr>
          <p:cNvPr id="3" name="Title 2">
            <a:extLst>
              <a:ext uri="{FF2B5EF4-FFF2-40B4-BE49-F238E27FC236}">
                <a16:creationId xmlns:a16="http://schemas.microsoft.com/office/drawing/2014/main" id="{45B3F9AD-CFEF-8B83-4A5E-67411C960C25}"/>
              </a:ext>
            </a:extLst>
          </p:cNvPr>
          <p:cNvSpPr>
            <a:spLocks noGrp="1"/>
          </p:cNvSpPr>
          <p:nvPr>
            <p:ph type="title"/>
          </p:nvPr>
        </p:nvSpPr>
        <p:spPr/>
        <p:txBody>
          <a:bodyPr/>
          <a:lstStyle/>
          <a:p>
            <a:r>
              <a:rPr lang="en-US" dirty="0"/>
              <a:t>Walkthrough of a Set of Examples</a:t>
            </a:r>
          </a:p>
        </p:txBody>
      </p:sp>
      <p:pic>
        <p:nvPicPr>
          <p:cNvPr id="4" name="Picture 3">
            <a:extLst>
              <a:ext uri="{FF2B5EF4-FFF2-40B4-BE49-F238E27FC236}">
                <a16:creationId xmlns:a16="http://schemas.microsoft.com/office/drawing/2014/main" id="{F0E1928F-D1D4-0EBA-EA1D-E980A78E6A9E}"/>
              </a:ext>
            </a:extLst>
          </p:cNvPr>
          <p:cNvPicPr>
            <a:picLocks noChangeAspect="1"/>
          </p:cNvPicPr>
          <p:nvPr/>
        </p:nvPicPr>
        <p:blipFill>
          <a:blip r:embed="rId3"/>
          <a:stretch>
            <a:fillRect/>
          </a:stretch>
        </p:blipFill>
        <p:spPr>
          <a:xfrm>
            <a:off x="990600" y="1504950"/>
            <a:ext cx="3733800" cy="1810668"/>
          </a:xfrm>
          <a:prstGeom prst="rect">
            <a:avLst/>
          </a:prstGeom>
        </p:spPr>
      </p:pic>
      <p:pic>
        <p:nvPicPr>
          <p:cNvPr id="7170" name="Picture 2" descr="Break It Down Barney Style Short-sleeve Unisex T-shirt - Etsy">
            <a:extLst>
              <a:ext uri="{FF2B5EF4-FFF2-40B4-BE49-F238E27FC236}">
                <a16:creationId xmlns:a16="http://schemas.microsoft.com/office/drawing/2014/main" id="{73E6822C-E08B-034C-7BE9-7CD9FF11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14500"/>
            <a:ext cx="2159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4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27B37E-0D71-D29D-EDB8-0624006EB3F2}"/>
              </a:ext>
            </a:extLst>
          </p:cNvPr>
          <p:cNvSpPr>
            <a:spLocks noGrp="1"/>
          </p:cNvSpPr>
          <p:nvPr>
            <p:ph idx="4294967295"/>
          </p:nvPr>
        </p:nvSpPr>
        <p:spPr>
          <a:xfrm>
            <a:off x="0" y="2266950"/>
            <a:ext cx="8839200" cy="523875"/>
          </a:xfrm>
          <a:prstGeom prst="rect">
            <a:avLst/>
          </a:prstGeom>
        </p:spPr>
        <p:txBody>
          <a:bodyPr/>
          <a:lstStyle/>
          <a:p>
            <a:pPr marL="0" indent="0" algn="ctr">
              <a:buNone/>
            </a:pPr>
            <a:r>
              <a:rPr lang="en-US" dirty="0"/>
              <a:t>Representation State Transfer (REST)</a:t>
            </a:r>
            <a:br>
              <a:rPr lang="en-US" dirty="0"/>
            </a:br>
            <a:r>
              <a:rPr lang="en-US" dirty="0"/>
              <a:t>Part 1</a:t>
            </a:r>
          </a:p>
        </p:txBody>
      </p:sp>
    </p:spTree>
    <p:extLst>
      <p:ext uri="{BB962C8B-B14F-4D97-AF65-F5344CB8AC3E}">
        <p14:creationId xmlns:p14="http://schemas.microsoft.com/office/powerpoint/2010/main" val="2156623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7448D6-4BAB-6EB5-F877-FEE8B6AC66B9}"/>
              </a:ext>
            </a:extLst>
          </p:cNvPr>
          <p:cNvSpPr>
            <a:spLocks noGrp="1"/>
          </p:cNvSpPr>
          <p:nvPr>
            <p:ph type="body" idx="3"/>
          </p:nvPr>
        </p:nvSpPr>
        <p:spPr/>
        <p:txBody>
          <a:bodyPr/>
          <a:lstStyle/>
          <a:p>
            <a:pPr>
              <a:lnSpc>
                <a:spcPct val="100000"/>
              </a:lnSpc>
              <a:spcBef>
                <a:spcPts val="0"/>
              </a:spcBef>
              <a:spcAft>
                <a:spcPts val="300"/>
              </a:spcAft>
            </a:pPr>
            <a:r>
              <a:rPr lang="en-US" sz="1800" dirty="0"/>
              <a:t>Course overview:</a:t>
            </a:r>
          </a:p>
          <a:p>
            <a:pPr lvl="1">
              <a:lnSpc>
                <a:spcPct val="100000"/>
              </a:lnSpc>
              <a:spcBef>
                <a:spcPts val="0"/>
              </a:spcBef>
              <a:spcAft>
                <a:spcPts val="300"/>
              </a:spcAft>
            </a:pPr>
            <a:r>
              <a:rPr lang="en-US" sz="1400" dirty="0"/>
              <a:t>What you really care about – homework, exams, grading</a:t>
            </a:r>
          </a:p>
          <a:p>
            <a:pPr lvl="1">
              <a:lnSpc>
                <a:spcPct val="100000"/>
              </a:lnSpc>
              <a:spcBef>
                <a:spcPts val="0"/>
              </a:spcBef>
              <a:spcAft>
                <a:spcPts val="300"/>
              </a:spcAft>
            </a:pPr>
            <a:r>
              <a:rPr lang="en-US" sz="1400" dirty="0"/>
              <a:t>About your instructor and teaching assistants</a:t>
            </a:r>
          </a:p>
          <a:p>
            <a:pPr lvl="1">
              <a:lnSpc>
                <a:spcPct val="100000"/>
              </a:lnSpc>
              <a:spcBef>
                <a:spcPts val="0"/>
              </a:spcBef>
              <a:spcAft>
                <a:spcPts val="300"/>
              </a:spcAft>
            </a:pPr>
            <a:r>
              <a:rPr lang="en-US" sz="1400" dirty="0"/>
              <a:t>Course objectives</a:t>
            </a:r>
          </a:p>
          <a:p>
            <a:pPr lvl="1">
              <a:lnSpc>
                <a:spcPct val="100000"/>
              </a:lnSpc>
              <a:spcBef>
                <a:spcPts val="0"/>
              </a:spcBef>
              <a:spcAft>
                <a:spcPts val="300"/>
              </a:spcAft>
            </a:pPr>
            <a:r>
              <a:rPr lang="en-US" sz="1400" dirty="0"/>
              <a:t>Approach to lectures and reading material</a:t>
            </a:r>
          </a:p>
          <a:p>
            <a:pPr lvl="1">
              <a:lnSpc>
                <a:spcPct val="100000"/>
              </a:lnSpc>
              <a:spcBef>
                <a:spcPts val="0"/>
              </a:spcBef>
              <a:spcAft>
                <a:spcPts val="300"/>
              </a:spcAft>
            </a:pPr>
            <a:r>
              <a:rPr lang="en-US" sz="1400" dirty="0"/>
              <a:t>Student resources and environment</a:t>
            </a:r>
          </a:p>
          <a:p>
            <a:pPr>
              <a:lnSpc>
                <a:spcPct val="100000"/>
              </a:lnSpc>
              <a:spcBef>
                <a:spcPts val="0"/>
              </a:spcBef>
              <a:spcAft>
                <a:spcPts val="300"/>
              </a:spcAft>
              <a:buFont typeface="Arial" panose="020B0604020202020204" pitchFamily="34" charset="0"/>
              <a:buChar char="•"/>
            </a:pPr>
            <a:r>
              <a:rPr lang="en-US" sz="1800" dirty="0"/>
              <a:t>Introduction to core concepts</a:t>
            </a:r>
          </a:p>
          <a:p>
            <a:pPr lvl="1">
              <a:lnSpc>
                <a:spcPct val="100000"/>
              </a:lnSpc>
              <a:spcBef>
                <a:spcPts val="0"/>
              </a:spcBef>
              <a:spcAft>
                <a:spcPts val="300"/>
              </a:spcAft>
            </a:pPr>
            <a:r>
              <a:rPr lang="en-US" sz="1400" dirty="0"/>
              <a:t>Cloud computing taxonomy and technology</a:t>
            </a:r>
          </a:p>
          <a:p>
            <a:pPr lvl="1">
              <a:lnSpc>
                <a:spcPct val="100000"/>
              </a:lnSpc>
              <a:spcBef>
                <a:spcPts val="0"/>
              </a:spcBef>
              <a:spcAft>
                <a:spcPts val="300"/>
              </a:spcAft>
            </a:pPr>
            <a:r>
              <a:rPr lang="en-US" sz="1400" dirty="0"/>
              <a:t>Microservices</a:t>
            </a:r>
          </a:p>
          <a:p>
            <a:pPr lvl="1">
              <a:lnSpc>
                <a:spcPct val="100000"/>
              </a:lnSpc>
              <a:spcBef>
                <a:spcPts val="0"/>
              </a:spcBef>
              <a:spcAft>
                <a:spcPts val="300"/>
              </a:spcAft>
            </a:pPr>
            <a:r>
              <a:rPr lang="en-US" sz="1400" dirty="0"/>
              <a:t>Representational State Transfer (REST)</a:t>
            </a:r>
          </a:p>
          <a:p>
            <a:pPr lvl="1">
              <a:lnSpc>
                <a:spcPct val="100000"/>
              </a:lnSpc>
              <a:spcBef>
                <a:spcPts val="0"/>
              </a:spcBef>
              <a:spcAft>
                <a:spcPts val="300"/>
              </a:spcAft>
            </a:pPr>
            <a:r>
              <a:rPr lang="en-US" sz="1400" strike="sngStrike" dirty="0"/>
              <a:t>Architecture and modeling</a:t>
            </a:r>
          </a:p>
          <a:p>
            <a:pPr lvl="1">
              <a:lnSpc>
                <a:spcPct val="100000"/>
              </a:lnSpc>
              <a:spcBef>
                <a:spcPts val="0"/>
              </a:spcBef>
              <a:spcAft>
                <a:spcPts val="300"/>
              </a:spcAft>
            </a:pPr>
            <a:r>
              <a:rPr lang="en-US" sz="1400" dirty="0"/>
              <a:t>Agile development</a:t>
            </a:r>
          </a:p>
          <a:p>
            <a:pPr>
              <a:lnSpc>
                <a:spcPct val="100000"/>
              </a:lnSpc>
              <a:spcBef>
                <a:spcPts val="0"/>
              </a:spcBef>
              <a:spcAft>
                <a:spcPts val="300"/>
              </a:spcAft>
            </a:pPr>
            <a:r>
              <a:rPr lang="en-US" sz="1800" dirty="0"/>
              <a:t>Next steps</a:t>
            </a:r>
          </a:p>
          <a:p>
            <a:pPr lvl="1">
              <a:lnSpc>
                <a:spcPct val="100000"/>
              </a:lnSpc>
              <a:spcBef>
                <a:spcPts val="0"/>
              </a:spcBef>
              <a:spcAft>
                <a:spcPts val="300"/>
              </a:spcAft>
            </a:pPr>
            <a:endParaRPr lang="en-US" sz="1400" dirty="0"/>
          </a:p>
        </p:txBody>
      </p:sp>
      <p:sp>
        <p:nvSpPr>
          <p:cNvPr id="3" name="Title 2">
            <a:extLst>
              <a:ext uri="{FF2B5EF4-FFF2-40B4-BE49-F238E27FC236}">
                <a16:creationId xmlns:a16="http://schemas.microsoft.com/office/drawing/2014/main" id="{15F52873-DE0D-285B-3D04-10526AC35035}"/>
              </a:ext>
            </a:extLst>
          </p:cNvPr>
          <p:cNvSpPr>
            <a:spLocks noGrp="1"/>
          </p:cNvSpPr>
          <p:nvPr>
            <p:ph type="title"/>
          </p:nvPr>
        </p:nvSpPr>
        <p:spPr>
          <a:prstGeom prst="rect">
            <a:avLst/>
          </a:prstGeom>
        </p:spPr>
        <p:txBody>
          <a:bodyPr/>
          <a:lstStyle/>
          <a:p>
            <a:r>
              <a:rPr lang="en-US" sz="3600" dirty="0"/>
              <a:t>Contents</a:t>
            </a:r>
          </a:p>
        </p:txBody>
      </p:sp>
    </p:spTree>
    <p:extLst>
      <p:ext uri="{BB962C8B-B14F-4D97-AF65-F5344CB8AC3E}">
        <p14:creationId xmlns:p14="http://schemas.microsoft.com/office/powerpoint/2010/main" val="9787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a:t>
            </a:r>
          </a:p>
          <a:p>
            <a:r>
              <a:rPr lang="en-US" dirty="0"/>
              <a:t>We will also go into HATEOAS, </a:t>
            </a:r>
            <a:r>
              <a:rPr lang="en-US" dirty="0" err="1"/>
              <a:t>GraphQL</a:t>
            </a:r>
            <a:r>
              <a:rPr lang="en-US" dirty="0"/>
              <a:t>, … …</a:t>
            </a:r>
            <a:endParaRPr lang="en-US" sz="1800" dirty="0"/>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AE9AA-D15A-83C9-BF0E-C875D5C649EE}"/>
              </a:ext>
            </a:extLst>
          </p:cNvPr>
          <p:cNvSpPr>
            <a:spLocks noGrp="1"/>
          </p:cNvSpPr>
          <p:nvPr>
            <p:ph idx="1"/>
          </p:nvPr>
        </p:nvSpPr>
        <p:spPr>
          <a:xfrm>
            <a:off x="132231" y="485059"/>
            <a:ext cx="8839200" cy="4038600"/>
          </a:xfrm>
        </p:spPr>
        <p:txBody>
          <a:bodyPr/>
          <a:lstStyle/>
          <a:p>
            <a:r>
              <a:rPr lang="en-US" sz="1100" dirty="0"/>
              <a:t>“As the connective tissue linking ecosystems of technologies and organizations, APIs allow businesses to monetize data, forge profitable partnerships, and open new pathways for innovation and growth.” (McKinsey)</a:t>
            </a:r>
          </a:p>
          <a:p>
            <a:r>
              <a:rPr lang="en-US" sz="1100" dirty="0"/>
              <a:t>“API-first, also called the API-first approach, prioritizes APIs at the beginning of the software development process, positioning APIs as the building blocks of software. API-first organizations develop APIs before writing other code, instead of treating them as afterthoughts. This lets teams construct applications with internal and external services that are delivered through APIs.”</a:t>
            </a:r>
            <a:br>
              <a:rPr lang="en-US" sz="1100" dirty="0"/>
            </a:br>
            <a:r>
              <a:rPr lang="en-US" sz="1100" dirty="0"/>
              <a:t>(</a:t>
            </a:r>
            <a:r>
              <a:rPr lang="en-US" sz="1100" dirty="0">
                <a:hlinkClick r:id="rId2"/>
              </a:rPr>
              <a:t>https://www.netsolutions.com/hub/mach-architecture/api-first</a:t>
            </a:r>
            <a:r>
              <a:rPr lang="en-US" sz="1100" dirty="0"/>
              <a:t>)</a:t>
            </a:r>
          </a:p>
          <a:p>
            <a:pPr marL="0" indent="0">
              <a:buNone/>
            </a:pPr>
            <a:endParaRPr lang="en-US" sz="1100" dirty="0"/>
          </a:p>
        </p:txBody>
      </p:sp>
      <p:sp>
        <p:nvSpPr>
          <p:cNvPr id="3" name="Title 2">
            <a:extLst>
              <a:ext uri="{FF2B5EF4-FFF2-40B4-BE49-F238E27FC236}">
                <a16:creationId xmlns:a16="http://schemas.microsoft.com/office/drawing/2014/main" id="{214A5334-563A-299F-3488-EA76F7CBA0D1}"/>
              </a:ext>
            </a:extLst>
          </p:cNvPr>
          <p:cNvSpPr>
            <a:spLocks noGrp="1"/>
          </p:cNvSpPr>
          <p:nvPr>
            <p:ph type="title"/>
          </p:nvPr>
        </p:nvSpPr>
        <p:spPr/>
        <p:txBody>
          <a:bodyPr/>
          <a:lstStyle/>
          <a:p>
            <a:r>
              <a:rPr lang="en-US" dirty="0"/>
              <a:t>API First</a:t>
            </a:r>
          </a:p>
        </p:txBody>
      </p:sp>
      <p:pic>
        <p:nvPicPr>
          <p:cNvPr id="5" name="Picture 4">
            <a:extLst>
              <a:ext uri="{FF2B5EF4-FFF2-40B4-BE49-F238E27FC236}">
                <a16:creationId xmlns:a16="http://schemas.microsoft.com/office/drawing/2014/main" id="{83A7CE65-B4CF-2AFE-BACF-2375AFD9F0BD}"/>
              </a:ext>
            </a:extLst>
          </p:cNvPr>
          <p:cNvPicPr>
            <a:picLocks noChangeAspect="1"/>
          </p:cNvPicPr>
          <p:nvPr/>
        </p:nvPicPr>
        <p:blipFill>
          <a:blip r:embed="rId3"/>
          <a:stretch>
            <a:fillRect/>
          </a:stretch>
        </p:blipFill>
        <p:spPr>
          <a:xfrm>
            <a:off x="5402587" y="1962150"/>
            <a:ext cx="3554637" cy="2495550"/>
          </a:xfrm>
          <a:prstGeom prst="rect">
            <a:avLst/>
          </a:prstGeom>
        </p:spPr>
      </p:pic>
      <p:sp>
        <p:nvSpPr>
          <p:cNvPr id="7" name="Content Placeholder 1">
            <a:extLst>
              <a:ext uri="{FF2B5EF4-FFF2-40B4-BE49-F238E27FC236}">
                <a16:creationId xmlns:a16="http://schemas.microsoft.com/office/drawing/2014/main" id="{984BC21D-F7BC-DCFA-58F1-A98CDCC520F9}"/>
              </a:ext>
            </a:extLst>
          </p:cNvPr>
          <p:cNvSpPr txBox="1">
            <a:spLocks/>
          </p:cNvSpPr>
          <p:nvPr/>
        </p:nvSpPr>
        <p:spPr>
          <a:xfrm>
            <a:off x="145526" y="1562100"/>
            <a:ext cx="5195641" cy="2895600"/>
          </a:xfrm>
          <a:prstGeom prst="rect">
            <a:avLst/>
          </a:prstGeom>
        </p:spPr>
        <p:txBody>
          <a:bodyPr/>
          <a:lstStyle>
            <a:lvl1pPr marL="342900" indent="-34290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000" dirty="0"/>
              <a:t>Why API-First Approach?</a:t>
            </a:r>
          </a:p>
          <a:p>
            <a:r>
              <a:rPr lang="en-US" sz="1000" dirty="0"/>
              <a:t>By defining the APIs first, there is a modular separation between the</a:t>
            </a:r>
            <a:br>
              <a:rPr lang="en-US" sz="1000" dirty="0"/>
            </a:br>
            <a:r>
              <a:rPr lang="en-US" sz="1000" dirty="0"/>
              <a:t>services in the system. This increases the reusability of API endpoints</a:t>
            </a:r>
            <a:br>
              <a:rPr lang="en-US" sz="1000" dirty="0"/>
            </a:br>
            <a:r>
              <a:rPr lang="en-US" sz="1000" dirty="0"/>
              <a:t>across different parts of the system and to external entities as well </a:t>
            </a:r>
            <a:br>
              <a:rPr lang="en-US" sz="1000" dirty="0"/>
            </a:br>
            <a:r>
              <a:rPr lang="en-US" sz="1000" dirty="0"/>
              <a:t>(Interoperability).</a:t>
            </a:r>
          </a:p>
          <a:p>
            <a:r>
              <a:rPr lang="en-US" sz="1000" dirty="0"/>
              <a:t>The API-first approach promotes collaboration as API documentation and</a:t>
            </a:r>
            <a:br>
              <a:rPr lang="en-US" sz="1000" dirty="0"/>
            </a:br>
            <a:r>
              <a:rPr lang="en-US" sz="1000" dirty="0"/>
              <a:t>contract definitions serve as a common language for stakeholders such as different teams in development (e.g. frontend and backend), V&amp;V teams for test scenarios, etc.</a:t>
            </a:r>
          </a:p>
          <a:p>
            <a:r>
              <a:rPr lang="en-US" sz="1000" dirty="0"/>
              <a:t>Creating the API contracts as part of the API-first design approach can be shared with frontend teams where the team can start building user interfaces parallelly with mocked data as per contract models, tested for the user experience. Also, </a:t>
            </a:r>
            <a:r>
              <a:rPr lang="en-US" sz="1000" dirty="0" err="1"/>
              <a:t>codegen</a:t>
            </a:r>
            <a:r>
              <a:rPr lang="en-US" sz="1000" dirty="0"/>
              <a:t> can be used to generate client mocks which can be directly used by client apps such as iOS/Android, etc.</a:t>
            </a:r>
          </a:p>
          <a:p>
            <a:r>
              <a:rPr lang="en-US" sz="1000" dirty="0"/>
              <a:t>It gives the flexibility for tech-stack choices. Different services or applications in the system can be in different languages as long as they adhere to API contracts. It can help in identifying the best suitable tools/options in terms of cost and performance.</a:t>
            </a:r>
          </a:p>
          <a:p>
            <a:r>
              <a:rPr lang="en-US" sz="1000" dirty="0"/>
              <a:t>With the API-First approach many concerns such as security measures, versioning, request traffic and data volume, and Integration with different services/applications within the system.</a:t>
            </a:r>
          </a:p>
          <a:p>
            <a:pPr marL="0" indent="0">
              <a:buNone/>
            </a:pPr>
            <a:endParaRPr lang="en-US" sz="1000" dirty="0"/>
          </a:p>
        </p:txBody>
      </p:sp>
      <p:sp>
        <p:nvSpPr>
          <p:cNvPr id="9" name="TextBox 8">
            <a:extLst>
              <a:ext uri="{FF2B5EF4-FFF2-40B4-BE49-F238E27FC236}">
                <a16:creationId xmlns:a16="http://schemas.microsoft.com/office/drawing/2014/main" id="{9A7771F0-9059-5333-AC49-081F19878460}"/>
              </a:ext>
            </a:extLst>
          </p:cNvPr>
          <p:cNvSpPr txBox="1"/>
          <p:nvPr/>
        </p:nvSpPr>
        <p:spPr>
          <a:xfrm>
            <a:off x="228600" y="4500026"/>
            <a:ext cx="4613250" cy="215444"/>
          </a:xfrm>
          <a:prstGeom prst="rect">
            <a:avLst/>
          </a:prstGeom>
          <a:noFill/>
        </p:spPr>
        <p:txBody>
          <a:bodyPr wrap="square">
            <a:spAutoFit/>
          </a:bodyPr>
          <a:lstStyle/>
          <a:p>
            <a:r>
              <a:rPr lang="en-US" sz="800" dirty="0"/>
              <a:t>https://</a:t>
            </a:r>
            <a:r>
              <a:rPr lang="en-US" sz="800" dirty="0" err="1"/>
              <a:t>medium.com</a:t>
            </a:r>
            <a:r>
              <a:rPr lang="en-US" sz="800" dirty="0"/>
              <a:t>/@</a:t>
            </a:r>
            <a:r>
              <a:rPr lang="en-US" sz="800" dirty="0" err="1"/>
              <a:t>rohitranjan.pandey</a:t>
            </a:r>
            <a:r>
              <a:rPr lang="en-US" sz="800" dirty="0"/>
              <a:t>/api-first-design-approach-swagger-a1423db48f76</a:t>
            </a:r>
          </a:p>
        </p:txBody>
      </p:sp>
    </p:spTree>
    <p:extLst>
      <p:ext uri="{BB962C8B-B14F-4D97-AF65-F5344CB8AC3E}">
        <p14:creationId xmlns:p14="http://schemas.microsoft.com/office/powerpoint/2010/main" val="305090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4E88-EDC4-4F33-C6EA-CFC6514E4A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DD5C42-1319-6BEB-7B72-9988162101DF}"/>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483D0028-A51A-2C5E-1D81-596852767FD3}"/>
              </a:ext>
            </a:extLst>
          </p:cNvPr>
          <p:cNvPicPr>
            <a:picLocks noChangeAspect="1"/>
          </p:cNvPicPr>
          <p:nvPr/>
        </p:nvPicPr>
        <p:blipFill>
          <a:blip r:embed="rId2"/>
          <a:stretch>
            <a:fillRect/>
          </a:stretch>
        </p:blipFill>
        <p:spPr>
          <a:xfrm>
            <a:off x="381000" y="484577"/>
            <a:ext cx="7391400" cy="4174346"/>
          </a:xfrm>
          <a:prstGeom prst="rect">
            <a:avLst/>
          </a:prstGeom>
        </p:spPr>
      </p:pic>
    </p:spTree>
    <p:extLst>
      <p:ext uri="{BB962C8B-B14F-4D97-AF65-F5344CB8AC3E}">
        <p14:creationId xmlns:p14="http://schemas.microsoft.com/office/powerpoint/2010/main" val="186152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D0AE19-49D0-383E-230A-224BB2E88720}"/>
              </a:ext>
            </a:extLst>
          </p:cNvPr>
          <p:cNvSpPr>
            <a:spLocks noGrp="1"/>
          </p:cNvSpPr>
          <p:nvPr>
            <p:ph idx="1"/>
          </p:nvPr>
        </p:nvSpPr>
        <p:spPr>
          <a:xfrm>
            <a:off x="152400" y="590550"/>
            <a:ext cx="3733800" cy="4038600"/>
          </a:xfrm>
        </p:spPr>
        <p:txBody>
          <a:bodyPr/>
          <a:lstStyle/>
          <a:p>
            <a:r>
              <a:rPr lang="en-US" sz="1400" dirty="0" err="1"/>
              <a:t>OpenAPI</a:t>
            </a:r>
            <a:r>
              <a:rPr lang="en-US" sz="1400" dirty="0"/>
              <a:t> is a standard for documenting REST APIs.</a:t>
            </a:r>
          </a:p>
          <a:p>
            <a:r>
              <a:rPr lang="en-US" sz="1400" dirty="0"/>
              <a:t>An HTTP request/response has several elements:</a:t>
            </a:r>
          </a:p>
          <a:p>
            <a:pPr lvl="1"/>
            <a:r>
              <a:rPr lang="en-US" sz="1200" dirty="0"/>
              <a:t>Protocol</a:t>
            </a:r>
          </a:p>
          <a:p>
            <a:pPr lvl="1"/>
            <a:r>
              <a:rPr lang="en-US" sz="1200" dirty="0"/>
              <a:t>Server address and port</a:t>
            </a:r>
          </a:p>
          <a:p>
            <a:pPr lvl="1"/>
            <a:r>
              <a:rPr lang="en-US" sz="1200" dirty="0"/>
              <a:t>Path</a:t>
            </a:r>
          </a:p>
          <a:p>
            <a:pPr lvl="1"/>
            <a:r>
              <a:rPr lang="en-US" sz="1200" dirty="0"/>
              <a:t>Query parameters</a:t>
            </a:r>
          </a:p>
          <a:p>
            <a:pPr lvl="1"/>
            <a:r>
              <a:rPr lang="en-US" sz="1200" dirty="0"/>
              <a:t>Fragment</a:t>
            </a:r>
          </a:p>
          <a:p>
            <a:pPr lvl="1"/>
            <a:r>
              <a:rPr lang="en-US" sz="1200" dirty="0"/>
              <a:t>Headers, Cookies</a:t>
            </a:r>
          </a:p>
          <a:p>
            <a:pPr lvl="1"/>
            <a:r>
              <a:rPr lang="en-US" sz="1200" dirty="0"/>
              <a:t>Body content and content type</a:t>
            </a:r>
          </a:p>
          <a:p>
            <a:pPr lvl="1"/>
            <a:r>
              <a:rPr lang="en-US" sz="1200" dirty="0"/>
              <a:t>Method</a:t>
            </a:r>
          </a:p>
          <a:p>
            <a:r>
              <a:rPr lang="en-US" sz="1400" dirty="0" err="1"/>
              <a:t>OpenAPI</a:t>
            </a:r>
            <a:r>
              <a:rPr lang="en-US" sz="1400" dirty="0"/>
              <a:t> and web application frameworks introduce:</a:t>
            </a:r>
          </a:p>
          <a:p>
            <a:pPr lvl="1"/>
            <a:r>
              <a:rPr lang="en-US" sz="1200" dirty="0"/>
              <a:t>Path parameters</a:t>
            </a:r>
          </a:p>
          <a:p>
            <a:pPr lvl="1"/>
            <a:r>
              <a:rPr lang="en-US" sz="1200" dirty="0"/>
              <a:t>Models to represent bodies/content</a:t>
            </a:r>
          </a:p>
          <a:p>
            <a:pPr lvl="1"/>
            <a:r>
              <a:rPr lang="en-US" sz="1200" dirty="0"/>
              <a:t>Security information</a:t>
            </a:r>
          </a:p>
          <a:p>
            <a:pPr lvl="1"/>
            <a:r>
              <a:rPr lang="en-US" sz="1200" dirty="0"/>
              <a:t>Descriptive metadata</a:t>
            </a:r>
          </a:p>
        </p:txBody>
      </p:sp>
      <p:sp>
        <p:nvSpPr>
          <p:cNvPr id="3" name="Title 2">
            <a:extLst>
              <a:ext uri="{FF2B5EF4-FFF2-40B4-BE49-F238E27FC236}">
                <a16:creationId xmlns:a16="http://schemas.microsoft.com/office/drawing/2014/main" id="{DED46857-436A-0AE4-8F89-96A58AF29056}"/>
              </a:ext>
            </a:extLst>
          </p:cNvPr>
          <p:cNvSpPr>
            <a:spLocks noGrp="1"/>
          </p:cNvSpPr>
          <p:nvPr>
            <p:ph type="title"/>
          </p:nvPr>
        </p:nvSpPr>
        <p:spPr/>
        <p:txBody>
          <a:bodyPr/>
          <a:lstStyle/>
          <a:p>
            <a:r>
              <a:rPr lang="en-US" dirty="0" err="1"/>
              <a:t>OpenAPI</a:t>
            </a:r>
            <a:r>
              <a:rPr lang="en-US" dirty="0"/>
              <a:t> 3.0</a:t>
            </a:r>
          </a:p>
        </p:txBody>
      </p:sp>
      <p:pic>
        <p:nvPicPr>
          <p:cNvPr id="4098" name="Picture 2">
            <a:extLst>
              <a:ext uri="{FF2B5EF4-FFF2-40B4-BE49-F238E27FC236}">
                <a16:creationId xmlns:a16="http://schemas.microsoft.com/office/drawing/2014/main" id="{08F19E36-2C17-9AE3-3E44-A664F602D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590550"/>
            <a:ext cx="5135458" cy="29390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D45619-6409-8A1D-0DF1-98180AA5EEE2}"/>
              </a:ext>
            </a:extLst>
          </p:cNvPr>
          <p:cNvPicPr>
            <a:picLocks noChangeAspect="1"/>
          </p:cNvPicPr>
          <p:nvPr/>
        </p:nvPicPr>
        <p:blipFill>
          <a:blip r:embed="rId3"/>
          <a:stretch>
            <a:fillRect/>
          </a:stretch>
        </p:blipFill>
        <p:spPr>
          <a:xfrm>
            <a:off x="4191000" y="3529645"/>
            <a:ext cx="4430219" cy="1125491"/>
          </a:xfrm>
          <a:prstGeom prst="rect">
            <a:avLst/>
          </a:prstGeom>
        </p:spPr>
      </p:pic>
    </p:spTree>
    <p:extLst>
      <p:ext uri="{BB962C8B-B14F-4D97-AF65-F5344CB8AC3E}">
        <p14:creationId xmlns:p14="http://schemas.microsoft.com/office/powerpoint/2010/main" val="1681529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CC78F-485D-0444-3A38-7D209F0643C6}"/>
              </a:ext>
            </a:extLst>
          </p:cNvPr>
          <p:cNvSpPr>
            <a:spLocks noGrp="1"/>
          </p:cNvSpPr>
          <p:nvPr>
            <p:ph idx="4294967295"/>
          </p:nvPr>
        </p:nvSpPr>
        <p:spPr>
          <a:xfrm>
            <a:off x="0" y="2266950"/>
            <a:ext cx="8839200" cy="523875"/>
          </a:xfrm>
          <a:prstGeom prst="rect">
            <a:avLst/>
          </a:prstGeom>
        </p:spPr>
        <p:txBody>
          <a:bodyPr/>
          <a:lstStyle/>
          <a:p>
            <a:pPr marL="0" indent="0" algn="ctr">
              <a:buNone/>
            </a:pPr>
            <a:r>
              <a:rPr lang="en-US" strike="sngStrike" dirty="0"/>
              <a:t>Architecture and Modeling</a:t>
            </a:r>
          </a:p>
        </p:txBody>
      </p:sp>
    </p:spTree>
    <p:extLst>
      <p:ext uri="{BB962C8B-B14F-4D97-AF65-F5344CB8AC3E}">
        <p14:creationId xmlns:p14="http://schemas.microsoft.com/office/powerpoint/2010/main" val="997209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57688-3197-0153-BB57-14C9039A07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68FC6-7FD5-1118-6312-4330D8CE367B}"/>
              </a:ext>
            </a:extLst>
          </p:cNvPr>
          <p:cNvSpPr>
            <a:spLocks noGrp="1"/>
          </p:cNvSpPr>
          <p:nvPr>
            <p:ph idx="4294967295"/>
          </p:nvPr>
        </p:nvSpPr>
        <p:spPr>
          <a:xfrm>
            <a:off x="0" y="2266950"/>
            <a:ext cx="8839200" cy="523875"/>
          </a:xfrm>
          <a:prstGeom prst="rect">
            <a:avLst/>
          </a:prstGeom>
        </p:spPr>
        <p:txBody>
          <a:bodyPr/>
          <a:lstStyle/>
          <a:p>
            <a:pPr marL="0" indent="0" algn="ctr">
              <a:buNone/>
            </a:pPr>
            <a:r>
              <a:rPr lang="en-US" dirty="0"/>
              <a:t>Agile Development</a:t>
            </a:r>
          </a:p>
        </p:txBody>
      </p:sp>
    </p:spTree>
    <p:extLst>
      <p:ext uri="{BB962C8B-B14F-4D97-AF65-F5344CB8AC3E}">
        <p14:creationId xmlns:p14="http://schemas.microsoft.com/office/powerpoint/2010/main" val="141582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FFA26-0751-6F13-3423-4D60D4A08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1ABC5-4496-519C-FC04-7B913E1EECF4}"/>
              </a:ext>
            </a:extLst>
          </p:cNvPr>
          <p:cNvSpPr>
            <a:spLocks noGrp="1"/>
          </p:cNvSpPr>
          <p:nvPr>
            <p:ph idx="1"/>
          </p:nvPr>
        </p:nvSpPr>
        <p:spPr/>
        <p:txBody>
          <a:bodyPr/>
          <a:lstStyle/>
          <a:p>
            <a:r>
              <a:rPr lang="en-US" dirty="0"/>
              <a:t>Course Overview</a:t>
            </a:r>
          </a:p>
        </p:txBody>
      </p:sp>
    </p:spTree>
    <p:extLst>
      <p:ext uri="{BB962C8B-B14F-4D97-AF65-F5344CB8AC3E}">
        <p14:creationId xmlns:p14="http://schemas.microsoft.com/office/powerpoint/2010/main" val="383965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8CA70-9C17-2685-2A51-4792B0819AC5}"/>
              </a:ext>
            </a:extLst>
          </p:cNvPr>
          <p:cNvSpPr>
            <a:spLocks noGrp="1"/>
          </p:cNvSpPr>
          <p:nvPr>
            <p:ph idx="1"/>
          </p:nvPr>
        </p:nvSpPr>
        <p:spPr>
          <a:xfrm>
            <a:off x="152400" y="590550"/>
            <a:ext cx="8839200" cy="4038600"/>
          </a:xfrm>
        </p:spPr>
        <p:txBody>
          <a:bodyPr/>
          <a:lstStyle/>
          <a:p>
            <a:r>
              <a:rPr lang="en-US" sz="1800" dirty="0"/>
              <a:t>SW projects traditionally/</a:t>
            </a:r>
            <a:br>
              <a:rPr lang="en-US" sz="1800" dirty="0"/>
            </a:br>
            <a:r>
              <a:rPr lang="en-US" sz="1800" dirty="0"/>
              <a:t>previously followed a waterfall</a:t>
            </a:r>
            <a:br>
              <a:rPr lang="en-US" sz="1800" dirty="0"/>
            </a:br>
            <a:r>
              <a:rPr lang="en-US" sz="1800" dirty="0"/>
              <a:t>model:</a:t>
            </a:r>
          </a:p>
          <a:p>
            <a:pPr lvl="1"/>
            <a:r>
              <a:rPr lang="en-US" sz="1600" dirty="0"/>
              <a:t>12-18 months between releases.</a:t>
            </a:r>
          </a:p>
          <a:p>
            <a:pPr lvl="1"/>
            <a:r>
              <a:rPr lang="en-US" sz="1600" dirty="0"/>
              <a:t>Proceed through phases one</a:t>
            </a:r>
            <a:br>
              <a:rPr lang="en-US" sz="1600" dirty="0"/>
            </a:br>
            <a:r>
              <a:rPr lang="en-US" sz="1600" dirty="0"/>
              <a:t>at a time.</a:t>
            </a:r>
          </a:p>
          <a:p>
            <a:r>
              <a:rPr lang="en-US" sz="1800" dirty="0"/>
              <a:t>Modern development follows</a:t>
            </a:r>
            <a:br>
              <a:rPr lang="en-US" sz="1800" dirty="0"/>
            </a:br>
            <a:r>
              <a:rPr lang="en-US" sz="1800" dirty="0"/>
              <a:t>a form of </a:t>
            </a:r>
            <a:r>
              <a:rPr lang="en-US" sz="1800" i="1" dirty="0"/>
              <a:t>agile development.</a:t>
            </a:r>
          </a:p>
          <a:p>
            <a:pPr lvl="1"/>
            <a:r>
              <a:rPr lang="en-US" sz="1600" dirty="0"/>
              <a:t>A sequence of short sprints, with a working system at the end of each sprint.</a:t>
            </a:r>
          </a:p>
          <a:p>
            <a:pPr lvl="1"/>
            <a:r>
              <a:rPr lang="en-US" sz="1600" dirty="0"/>
              <a:t>Continuous, iterative, incremental refinement and improvement.</a:t>
            </a:r>
          </a:p>
          <a:p>
            <a:r>
              <a:rPr lang="en-US" sz="1800" dirty="0"/>
              <a:t>In this course, project teams will execute in two-week sprints.</a:t>
            </a:r>
          </a:p>
          <a:p>
            <a:pPr lvl="1"/>
            <a:r>
              <a:rPr lang="en-US" sz="1600" dirty="0"/>
              <a:t>Start sprint by defining sprint objectives and user stories.</a:t>
            </a:r>
          </a:p>
          <a:p>
            <a:pPr lvl="1"/>
            <a:r>
              <a:rPr lang="en-US" sz="1600" dirty="0"/>
              <a:t>End of sprint status report and demo, which we will review.</a:t>
            </a:r>
          </a:p>
        </p:txBody>
      </p:sp>
      <p:pic>
        <p:nvPicPr>
          <p:cNvPr id="1026" name="Picture 2" descr="Waterfall Vs Agile: Which is better for You and Why?">
            <a:extLst>
              <a:ext uri="{FF2B5EF4-FFF2-40B4-BE49-F238E27FC236}">
                <a16:creationId xmlns:a16="http://schemas.microsoft.com/office/drawing/2014/main" id="{288BD785-D657-3EA1-AC3F-77F34FDF1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580" y="651416"/>
            <a:ext cx="3959760" cy="22959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BB4A15F-26F3-6497-EF6B-26286AAB250D}"/>
              </a:ext>
            </a:extLst>
          </p:cNvPr>
          <p:cNvSpPr>
            <a:spLocks noGrp="1"/>
          </p:cNvSpPr>
          <p:nvPr>
            <p:ph type="title"/>
          </p:nvPr>
        </p:nvSpPr>
        <p:spPr/>
        <p:txBody>
          <a:bodyPr/>
          <a:lstStyle/>
          <a:p>
            <a:r>
              <a:rPr lang="en-US" dirty="0"/>
              <a:t>Agile Development</a:t>
            </a:r>
          </a:p>
        </p:txBody>
      </p:sp>
      <p:sp>
        <p:nvSpPr>
          <p:cNvPr id="5" name="TextBox 4">
            <a:extLst>
              <a:ext uri="{FF2B5EF4-FFF2-40B4-BE49-F238E27FC236}">
                <a16:creationId xmlns:a16="http://schemas.microsoft.com/office/drawing/2014/main" id="{675FE30B-A0D0-5962-3F3F-0CB3F15EFA0C}"/>
              </a:ext>
            </a:extLst>
          </p:cNvPr>
          <p:cNvSpPr txBox="1"/>
          <p:nvPr/>
        </p:nvSpPr>
        <p:spPr>
          <a:xfrm>
            <a:off x="4373106" y="420584"/>
            <a:ext cx="4618494" cy="230832"/>
          </a:xfrm>
          <a:prstGeom prst="rect">
            <a:avLst/>
          </a:prstGeom>
          <a:noFill/>
        </p:spPr>
        <p:txBody>
          <a:bodyPr wrap="square">
            <a:spAutoFit/>
          </a:bodyPr>
          <a:lstStyle/>
          <a:p>
            <a:r>
              <a:rPr lang="en-US" sz="900" dirty="0"/>
              <a:t>https://</a:t>
            </a:r>
            <a:r>
              <a:rPr lang="en-US" sz="900" dirty="0" err="1"/>
              <a:t>www.linkedin.com</a:t>
            </a:r>
            <a:r>
              <a:rPr lang="en-US" sz="900" dirty="0"/>
              <a:t>/pulse/waterfall-vs-agile-which-better-you-why-</a:t>
            </a:r>
            <a:r>
              <a:rPr lang="en-US" sz="900" dirty="0" err="1"/>
              <a:t>datacademy</a:t>
            </a:r>
            <a:r>
              <a:rPr lang="en-US" sz="900" dirty="0"/>
              <a:t>-cloud</a:t>
            </a:r>
          </a:p>
        </p:txBody>
      </p:sp>
    </p:spTree>
    <p:extLst>
      <p:ext uri="{BB962C8B-B14F-4D97-AF65-F5344CB8AC3E}">
        <p14:creationId xmlns:p14="http://schemas.microsoft.com/office/powerpoint/2010/main" val="206703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C3CA4-9C9B-4D8F-BBA6-FC111028A530}"/>
              </a:ext>
            </a:extLst>
          </p:cNvPr>
          <p:cNvSpPr>
            <a:spLocks noGrp="1"/>
          </p:cNvSpPr>
          <p:nvPr>
            <p:ph idx="1"/>
          </p:nvPr>
        </p:nvSpPr>
        <p:spPr>
          <a:xfrm>
            <a:off x="172570" y="552450"/>
            <a:ext cx="4323230" cy="4038600"/>
          </a:xfrm>
        </p:spPr>
        <p:txBody>
          <a:bodyPr/>
          <a:lstStyle/>
          <a:p>
            <a:r>
              <a:rPr lang="en-US" sz="1800" dirty="0"/>
              <a:t>Teams will use GitHub Projects</a:t>
            </a:r>
            <a:br>
              <a:rPr lang="en-US" sz="1800" dirty="0"/>
            </a:br>
            <a:r>
              <a:rPr lang="en-US" sz="1800" dirty="0"/>
              <a:t>to track and manage their work.</a:t>
            </a:r>
          </a:p>
          <a:p>
            <a:pPr lvl="1"/>
            <a:r>
              <a:rPr lang="en-US" sz="1600" dirty="0"/>
              <a:t>Ideas</a:t>
            </a:r>
          </a:p>
          <a:p>
            <a:pPr lvl="1"/>
            <a:r>
              <a:rPr lang="en-US" sz="1600" dirty="0"/>
              <a:t>Issues</a:t>
            </a:r>
          </a:p>
          <a:p>
            <a:pPr lvl="1"/>
            <a:r>
              <a:rPr lang="en-US" sz="1600" dirty="0"/>
              <a:t>Backlog</a:t>
            </a:r>
          </a:p>
          <a:p>
            <a:pPr lvl="1"/>
            <a:r>
              <a:rPr lang="en-US" sz="1600" dirty="0"/>
              <a:t>Sprint</a:t>
            </a:r>
          </a:p>
          <a:p>
            <a:pPr lvl="1"/>
            <a:r>
              <a:rPr lang="en-US" sz="1600" dirty="0"/>
              <a:t>… …</a:t>
            </a:r>
          </a:p>
          <a:p>
            <a:r>
              <a:rPr lang="en-US" sz="1800" dirty="0"/>
              <a:t>The “project” will reference subprojects</a:t>
            </a:r>
            <a:br>
              <a:rPr lang="en-US" sz="1800" dirty="0"/>
            </a:br>
            <a:r>
              <a:rPr lang="en-US" sz="1800" dirty="0"/>
              <a:t>and code repos.</a:t>
            </a:r>
          </a:p>
          <a:p>
            <a:r>
              <a:rPr lang="en-US" sz="1800" dirty="0"/>
              <a:t>We will also get some experience with</a:t>
            </a:r>
            <a:br>
              <a:rPr lang="en-US" sz="1800" dirty="0"/>
            </a:br>
            <a:r>
              <a:rPr lang="en-US" sz="1800" dirty="0"/>
              <a:t>pull requests and CI/CD.</a:t>
            </a:r>
          </a:p>
        </p:txBody>
      </p:sp>
      <p:sp>
        <p:nvSpPr>
          <p:cNvPr id="3" name="Title 2">
            <a:extLst>
              <a:ext uri="{FF2B5EF4-FFF2-40B4-BE49-F238E27FC236}">
                <a16:creationId xmlns:a16="http://schemas.microsoft.com/office/drawing/2014/main" id="{6FA175F3-9DC1-8C70-BE31-086E67D7240D}"/>
              </a:ext>
            </a:extLst>
          </p:cNvPr>
          <p:cNvSpPr>
            <a:spLocks noGrp="1"/>
          </p:cNvSpPr>
          <p:nvPr>
            <p:ph type="title"/>
          </p:nvPr>
        </p:nvSpPr>
        <p:spPr/>
        <p:txBody>
          <a:bodyPr/>
          <a:lstStyle/>
          <a:p>
            <a:r>
              <a:rPr lang="en-US" dirty="0"/>
              <a:t>Agile and GitHub Projects</a:t>
            </a:r>
          </a:p>
        </p:txBody>
      </p:sp>
      <p:pic>
        <p:nvPicPr>
          <p:cNvPr id="2050" name="Picture 2" descr="Illustration of project board view with swim lanes.">
            <a:extLst>
              <a:ext uri="{FF2B5EF4-FFF2-40B4-BE49-F238E27FC236}">
                <a16:creationId xmlns:a16="http://schemas.microsoft.com/office/drawing/2014/main" id="{3122F21B-C234-B873-B102-ECAD34A36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545347"/>
            <a:ext cx="3392217"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Illustration of a classic kanban board project. Cards are sorted in 4 columns based on their status, in a view called 'Current sprint.'">
            <a:extLst>
              <a:ext uri="{FF2B5EF4-FFF2-40B4-BE49-F238E27FC236}">
                <a16:creationId xmlns:a16="http://schemas.microsoft.com/office/drawing/2014/main" id="{0F287F21-DDA8-7D61-8D40-12AA39A11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552575"/>
            <a:ext cx="3392217"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Illustration of a classic kanban board project. Cards are sorted in 4 columns based on their status, in a view called 'Current sprint.'">
            <a:extLst>
              <a:ext uri="{FF2B5EF4-FFF2-40B4-BE49-F238E27FC236}">
                <a16:creationId xmlns:a16="http://schemas.microsoft.com/office/drawing/2014/main" id="{57787480-ACC3-CF2A-000F-8BD4D625E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222" y="2602671"/>
            <a:ext cx="3289300" cy="19765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43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BF1D1-D1DC-45D8-5BA4-EE3D9C989A6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A6DAE-F1A1-DC03-BF4E-9FD465D942E7}"/>
              </a:ext>
            </a:extLst>
          </p:cNvPr>
          <p:cNvSpPr>
            <a:spLocks noGrp="1"/>
          </p:cNvSpPr>
          <p:nvPr>
            <p:ph idx="1"/>
          </p:nvPr>
        </p:nvSpPr>
        <p:spPr/>
        <p:txBody>
          <a:bodyPr/>
          <a:lstStyle/>
          <a:p>
            <a:r>
              <a:rPr lang="en-US" dirty="0"/>
              <a:t>Next Steps</a:t>
            </a:r>
          </a:p>
        </p:txBody>
      </p:sp>
    </p:spTree>
    <p:extLst>
      <p:ext uri="{BB962C8B-B14F-4D97-AF65-F5344CB8AC3E}">
        <p14:creationId xmlns:p14="http://schemas.microsoft.com/office/powerpoint/2010/main" val="976803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5313B0-C81D-2665-A28E-3CFEA1E9D581}"/>
              </a:ext>
            </a:extLst>
          </p:cNvPr>
          <p:cNvSpPr>
            <a:spLocks noGrp="1"/>
          </p:cNvSpPr>
          <p:nvPr>
            <p:ph type="body" idx="3"/>
          </p:nvPr>
        </p:nvSpPr>
        <p:spPr>
          <a:xfrm>
            <a:off x="4343400" y="590550"/>
            <a:ext cx="4495799" cy="3969781"/>
          </a:xfrm>
        </p:spPr>
        <p:txBody>
          <a:bodyPr/>
          <a:lstStyle/>
          <a:p>
            <a:r>
              <a:rPr lang="en-US" dirty="0"/>
              <a:t>This is an individual assignment.</a:t>
            </a:r>
          </a:p>
          <a:p>
            <a:pPr lvl="1"/>
            <a:r>
              <a:rPr lang="en-US" dirty="0"/>
              <a:t>You will implement </a:t>
            </a:r>
            <a:r>
              <a:rPr lang="en-US"/>
              <a:t>and test:</a:t>
            </a:r>
            <a:endParaRPr lang="en-US" dirty="0"/>
          </a:p>
          <a:p>
            <a:pPr lvl="2"/>
            <a:r>
              <a:rPr lang="en-US" dirty="0"/>
              <a:t>The </a:t>
            </a:r>
            <a:r>
              <a:rPr lang="en-US" dirty="0" err="1"/>
              <a:t>FastAPI</a:t>
            </a:r>
            <a:r>
              <a:rPr lang="en-US" dirty="0"/>
              <a:t> project that I demoed in class.</a:t>
            </a:r>
          </a:p>
          <a:p>
            <a:pPr lvl="2"/>
            <a:r>
              <a:rPr lang="en-US" dirty="0"/>
              <a:t>A GitHub repository for the code.</a:t>
            </a:r>
          </a:p>
          <a:p>
            <a:pPr lvl="2"/>
            <a:r>
              <a:rPr lang="en-US" dirty="0"/>
              <a:t>A project and empty Kanban.</a:t>
            </a:r>
          </a:p>
          <a:p>
            <a:pPr lvl="1"/>
            <a:r>
              <a:rPr lang="en-US" dirty="0"/>
              <a:t>This will require some independent study and reading, especial for metadata annotation and models.</a:t>
            </a:r>
          </a:p>
          <a:p>
            <a:pPr lvl="1"/>
            <a:r>
              <a:rPr lang="en-US" dirty="0"/>
              <a:t>This creates a template project that you can use for microservices that you implement in your project.</a:t>
            </a:r>
          </a:p>
          <a:p>
            <a:r>
              <a:rPr lang="en-US" dirty="0"/>
              <a:t>Submission</a:t>
            </a:r>
          </a:p>
          <a:p>
            <a:pPr lvl="1"/>
            <a:r>
              <a:rPr lang="en-US" dirty="0"/>
              <a:t>Ed and </a:t>
            </a:r>
            <a:r>
              <a:rPr lang="en-US" dirty="0" err="1"/>
              <a:t>GradeScope</a:t>
            </a:r>
            <a:r>
              <a:rPr lang="en-US" dirty="0"/>
              <a:t> will define the submission format.</a:t>
            </a:r>
          </a:p>
          <a:p>
            <a:pPr lvl="1"/>
            <a:r>
              <a:rPr lang="en-US" dirty="0"/>
              <a:t>Due at 11:59 PM 14-SEP-2025</a:t>
            </a:r>
          </a:p>
        </p:txBody>
      </p:sp>
      <p:sp>
        <p:nvSpPr>
          <p:cNvPr id="3" name="Title 2">
            <a:extLst>
              <a:ext uri="{FF2B5EF4-FFF2-40B4-BE49-F238E27FC236}">
                <a16:creationId xmlns:a16="http://schemas.microsoft.com/office/drawing/2014/main" id="{7235EEEE-E482-A11B-BD1C-423EBF952EF2}"/>
              </a:ext>
            </a:extLst>
          </p:cNvPr>
          <p:cNvSpPr>
            <a:spLocks noGrp="1"/>
          </p:cNvSpPr>
          <p:nvPr>
            <p:ph type="title"/>
          </p:nvPr>
        </p:nvSpPr>
        <p:spPr/>
        <p:txBody>
          <a:bodyPr/>
          <a:lstStyle/>
          <a:p>
            <a:r>
              <a:rPr lang="en-US" dirty="0"/>
              <a:t>Simple Project Structure – Assignment 1</a:t>
            </a:r>
          </a:p>
        </p:txBody>
      </p:sp>
      <p:pic>
        <p:nvPicPr>
          <p:cNvPr id="4" name="Picture 3">
            <a:extLst>
              <a:ext uri="{FF2B5EF4-FFF2-40B4-BE49-F238E27FC236}">
                <a16:creationId xmlns:a16="http://schemas.microsoft.com/office/drawing/2014/main" id="{D87FC057-8234-F797-2007-B9C3BCEAF65A}"/>
              </a:ext>
            </a:extLst>
          </p:cNvPr>
          <p:cNvPicPr>
            <a:picLocks noChangeAspect="1"/>
          </p:cNvPicPr>
          <p:nvPr/>
        </p:nvPicPr>
        <p:blipFill>
          <a:blip r:embed="rId2"/>
          <a:stretch>
            <a:fillRect/>
          </a:stretch>
        </p:blipFill>
        <p:spPr>
          <a:xfrm>
            <a:off x="218149" y="687943"/>
            <a:ext cx="4017808" cy="3838575"/>
          </a:xfrm>
          <a:prstGeom prst="rect">
            <a:avLst/>
          </a:prstGeom>
        </p:spPr>
      </p:pic>
    </p:spTree>
    <p:extLst>
      <p:ext uri="{BB962C8B-B14F-4D97-AF65-F5344CB8AC3E}">
        <p14:creationId xmlns:p14="http://schemas.microsoft.com/office/powerpoint/2010/main" val="1638614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8F6EA-406D-1834-F524-A1377AD923C5}"/>
              </a:ext>
            </a:extLst>
          </p:cNvPr>
          <p:cNvSpPr>
            <a:spLocks noGrp="1"/>
          </p:cNvSpPr>
          <p:nvPr>
            <p:ph idx="1"/>
          </p:nvPr>
        </p:nvSpPr>
        <p:spPr/>
        <p:txBody>
          <a:bodyPr/>
          <a:lstStyle/>
          <a:p>
            <a:r>
              <a:rPr lang="en-US" sz="1600" dirty="0"/>
              <a:t>There are no exams. This is a projects course.</a:t>
            </a:r>
          </a:p>
          <a:p>
            <a:r>
              <a:rPr lang="en-US" sz="1600" dirty="0"/>
              <a:t>Projects</a:t>
            </a:r>
          </a:p>
          <a:p>
            <a:pPr lvl="1"/>
            <a:r>
              <a:rPr lang="en-US" sz="1400" dirty="0"/>
              <a:t>You will form 5 person teams. Each team</a:t>
            </a:r>
          </a:p>
          <a:p>
            <a:pPr lvl="2"/>
            <a:r>
              <a:rPr lang="en-US" sz="1200" dirty="0"/>
              <a:t>Will have a “name.”</a:t>
            </a:r>
          </a:p>
          <a:p>
            <a:pPr lvl="2"/>
            <a:r>
              <a:rPr lang="en-US" sz="1200" dirty="0"/>
              <a:t>Designated focal point/contact point for communication from instructor and </a:t>
            </a:r>
            <a:r>
              <a:rPr lang="en-US" sz="1200" dirty="0" err="1"/>
              <a:t>TAs.</a:t>
            </a:r>
            <a:endParaRPr lang="en-US" sz="1200" dirty="0"/>
          </a:p>
          <a:p>
            <a:pPr lvl="2"/>
            <a:r>
              <a:rPr lang="en-US" sz="1200" dirty="0"/>
              <a:t>Everyone on the project gets the same grade.</a:t>
            </a:r>
          </a:p>
          <a:p>
            <a:pPr lvl="1"/>
            <a:r>
              <a:rPr lang="en-US" sz="1400" dirty="0"/>
              <a:t>You can define your own projects, i.e. the application you want to implement.</a:t>
            </a:r>
          </a:p>
          <a:p>
            <a:pPr lvl="1"/>
            <a:r>
              <a:rPr lang="en-US" sz="1400" dirty="0"/>
              <a:t>I will identify a set of concepts presented in lectures.</a:t>
            </a:r>
            <a:br>
              <a:rPr lang="en-US" sz="1400" dirty="0"/>
            </a:br>
            <a:r>
              <a:rPr lang="en-US" sz="1400" dirty="0"/>
              <a:t>Your project will receive “points” for each concept successfully included in your</a:t>
            </a:r>
            <a:br>
              <a:rPr lang="en-US" sz="1400" dirty="0"/>
            </a:br>
            <a:r>
              <a:rPr lang="en-US" sz="1400" dirty="0"/>
              <a:t>project’s implementation.</a:t>
            </a:r>
          </a:p>
          <a:p>
            <a:r>
              <a:rPr lang="en-US" sz="1600" dirty="0"/>
              <a:t>Grading</a:t>
            </a:r>
          </a:p>
          <a:p>
            <a:pPr lvl="1"/>
            <a:r>
              <a:rPr lang="en-US" sz="1400" dirty="0"/>
              <a:t>The point total achieved on the final project determines the grade.</a:t>
            </a:r>
          </a:p>
          <a:p>
            <a:pPr lvl="1"/>
            <a:r>
              <a:rPr lang="en-US" sz="1400" dirty="0"/>
              <a:t>You will submit a team written report and give a presentation/demo.</a:t>
            </a:r>
          </a:p>
          <a:p>
            <a:pPr lvl="1"/>
            <a:r>
              <a:rPr lang="en-US" sz="1400" dirty="0"/>
              <a:t>You will implement your project in two week “sprints.”</a:t>
            </a:r>
          </a:p>
          <a:p>
            <a:pPr lvl="2"/>
            <a:r>
              <a:rPr lang="en-US" sz="1100" dirty="0"/>
              <a:t>You submit a status report at the end of each sprint. I will give you a template.</a:t>
            </a:r>
          </a:p>
          <a:p>
            <a:pPr lvl="2"/>
            <a:r>
              <a:rPr lang="en-US" sz="1100" dirty="0"/>
              <a:t>Your team must submit status reports. We will deduct one or two points if your report is incomplete.</a:t>
            </a:r>
          </a:p>
          <a:p>
            <a:pPr lvl="1"/>
            <a:endParaRPr lang="en-US" sz="1400" dirty="0"/>
          </a:p>
        </p:txBody>
      </p:sp>
      <p:sp>
        <p:nvSpPr>
          <p:cNvPr id="3" name="Title 2">
            <a:extLst>
              <a:ext uri="{FF2B5EF4-FFF2-40B4-BE49-F238E27FC236}">
                <a16:creationId xmlns:a16="http://schemas.microsoft.com/office/drawing/2014/main" id="{446342C2-51AC-D51D-FA8D-0FFC0FA7926D}"/>
              </a:ext>
            </a:extLst>
          </p:cNvPr>
          <p:cNvSpPr>
            <a:spLocks noGrp="1"/>
          </p:cNvSpPr>
          <p:nvPr>
            <p:ph type="title"/>
          </p:nvPr>
        </p:nvSpPr>
        <p:spPr/>
        <p:txBody>
          <a:bodyPr/>
          <a:lstStyle/>
          <a:p>
            <a:r>
              <a:rPr lang="en-US" dirty="0"/>
              <a:t>Homework and Grading</a:t>
            </a:r>
          </a:p>
        </p:txBody>
      </p:sp>
    </p:spTree>
    <p:extLst>
      <p:ext uri="{BB962C8B-B14F-4D97-AF65-F5344CB8AC3E}">
        <p14:creationId xmlns:p14="http://schemas.microsoft.com/office/powerpoint/2010/main" val="382028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a:xfrm>
            <a:off x="76200" y="-2595"/>
            <a:ext cx="9140835" cy="351014"/>
          </a:xfrm>
          <a:prstGeom prst="rect">
            <a:avLst/>
          </a:prstGeom>
        </p:spPr>
        <p:txBody>
          <a:bodyPr/>
          <a:lstStyle/>
          <a:p>
            <a:r>
              <a:rPr lang="en-US" dirty="0"/>
              <a:t>About Your Instructor</a:t>
            </a:r>
          </a:p>
        </p:txBody>
      </p:sp>
      <p:sp>
        <p:nvSpPr>
          <p:cNvPr id="2" name="Content Placeholder 1">
            <a:extLst>
              <a:ext uri="{FF2B5EF4-FFF2-40B4-BE49-F238E27FC236}">
                <a16:creationId xmlns:a16="http://schemas.microsoft.com/office/drawing/2014/main" id="{F57EB903-EC8E-A34F-9465-4F07E0EEFEDD}"/>
              </a:ext>
            </a:extLst>
          </p:cNvPr>
          <p:cNvSpPr>
            <a:spLocks noGrp="1"/>
          </p:cNvSpPr>
          <p:nvPr>
            <p:ph type="body" idx="3"/>
          </p:nvPr>
        </p:nvSpPr>
        <p:spPr>
          <a:xfrm>
            <a:off x="178778" y="521758"/>
            <a:ext cx="8338900" cy="4038574"/>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 Developer Enablement BU (CASEBU)</a:t>
            </a:r>
          </a:p>
          <a:p>
            <a:r>
              <a:rPr lang="en-US" sz="1400" dirty="0"/>
              <a:t>Academic experience:</a:t>
            </a:r>
          </a:p>
          <a:p>
            <a:pPr lvl="1"/>
            <a:r>
              <a:rPr lang="en-US" sz="1200" dirty="0"/>
              <a:t>BA, MS, Ph.D., Computer Science, Columbia University.</a:t>
            </a:r>
          </a:p>
          <a:p>
            <a:pPr lvl="1"/>
            <a:r>
              <a:rPr lang="en-US" sz="1200" dirty="0"/>
              <a:t>Approx. 19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97482" y="3384546"/>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a:cxnSpLocks/>
          </p:cNvCxnSpPr>
          <p:nvPr/>
        </p:nvCxnSpPr>
        <p:spPr>
          <a:xfrm flipH="1">
            <a:off x="3886200" y="3714750"/>
            <a:ext cx="381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B3E8843-2471-ED68-3255-D6B3A9E26BD0}"/>
              </a:ext>
            </a:extLst>
          </p:cNvPr>
          <p:cNvCxnSpPr>
            <a:cxnSpLocks/>
          </p:cNvCxnSpPr>
          <p:nvPr/>
        </p:nvCxnSpPr>
        <p:spPr>
          <a:xfrm flipH="1">
            <a:off x="2895600" y="3714750"/>
            <a:ext cx="13716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B8CF-1A9A-9E9A-30FC-A476548A5E58}"/>
              </a:ext>
            </a:extLst>
          </p:cNvPr>
          <p:cNvSpPr>
            <a:spLocks noGrp="1"/>
          </p:cNvSpPr>
          <p:nvPr>
            <p:ph type="title"/>
          </p:nvPr>
        </p:nvSpPr>
        <p:spPr>
          <a:xfrm>
            <a:off x="76200" y="57150"/>
            <a:ext cx="9140835" cy="351014"/>
          </a:xfrm>
          <a:prstGeom prst="rect">
            <a:avLst/>
          </a:prstGeom>
        </p:spPr>
        <p:txBody>
          <a:bodyPr/>
          <a:lstStyle/>
          <a:p>
            <a:r>
              <a:rPr lang="en-US" dirty="0"/>
              <a:t>About Your TAs</a:t>
            </a:r>
          </a:p>
        </p:txBody>
      </p:sp>
      <p:sp>
        <p:nvSpPr>
          <p:cNvPr id="3" name="Text Placeholder 2">
            <a:extLst>
              <a:ext uri="{FF2B5EF4-FFF2-40B4-BE49-F238E27FC236}">
                <a16:creationId xmlns:a16="http://schemas.microsoft.com/office/drawing/2014/main" id="{7AE5EA89-60F2-4DE7-7957-E6F566584D30}"/>
              </a:ext>
            </a:extLst>
          </p:cNvPr>
          <p:cNvSpPr>
            <a:spLocks noGrp="1"/>
          </p:cNvSpPr>
          <p:nvPr>
            <p:ph type="body" idx="3"/>
          </p:nvPr>
        </p:nvSpPr>
        <p:spPr/>
        <p:txBody>
          <a:bodyPr/>
          <a:lstStyle/>
          <a:p>
            <a:r>
              <a:rPr lang="en-US" dirty="0"/>
              <a:t>Many of the TAs have taken cloud computing with me.</a:t>
            </a:r>
            <a:br>
              <a:rPr lang="en-US" dirty="0"/>
            </a:br>
            <a:r>
              <a:rPr lang="en-US" dirty="0"/>
              <a:t>They can relate to your experience in the class and help you be successful.</a:t>
            </a:r>
            <a:br>
              <a:rPr lang="en-US" dirty="0"/>
            </a:br>
            <a:endParaRPr lang="en-US" dirty="0"/>
          </a:p>
          <a:p>
            <a:r>
              <a:rPr lang="en-US" dirty="0"/>
              <a:t>The remainder have real world experience with cloud, projects, etc.</a:t>
            </a:r>
            <a:br>
              <a:rPr lang="en-US" dirty="0"/>
            </a:br>
            <a:endParaRPr lang="en-US" dirty="0"/>
          </a:p>
          <a:p>
            <a:r>
              <a:rPr lang="en-US" dirty="0"/>
              <a:t>I ask them to be your advocates. </a:t>
            </a:r>
            <a:br>
              <a:rPr lang="en-US" dirty="0"/>
            </a:br>
            <a:r>
              <a:rPr lang="en-US" dirty="0"/>
              <a:t>If you are struggling, please contact them and/or me.</a:t>
            </a:r>
            <a:br>
              <a:rPr lang="en-US" dirty="0"/>
            </a:br>
            <a:endParaRPr lang="en-US" dirty="0"/>
          </a:p>
          <a:p>
            <a:r>
              <a:rPr lang="en-US" dirty="0"/>
              <a:t>Each team will have an assigned TA and meet with the TA every sprint.</a:t>
            </a:r>
          </a:p>
        </p:txBody>
      </p:sp>
    </p:spTree>
    <p:extLst>
      <p:ext uri="{BB962C8B-B14F-4D97-AF65-F5344CB8AC3E}">
        <p14:creationId xmlns:p14="http://schemas.microsoft.com/office/powerpoint/2010/main" val="74529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57328E-244C-36D7-9208-285A8034134F}"/>
              </a:ext>
            </a:extLst>
          </p:cNvPr>
          <p:cNvSpPr>
            <a:spLocks noGrp="1"/>
          </p:cNvSpPr>
          <p:nvPr>
            <p:ph type="body" idx="3"/>
          </p:nvPr>
        </p:nvSpPr>
        <p:spPr/>
        <p:txBody>
          <a:bodyPr/>
          <a:lstStyle/>
          <a:p>
            <a:r>
              <a:rPr lang="en-US" dirty="0"/>
              <a:t>Cloud computing:</a:t>
            </a:r>
          </a:p>
          <a:p>
            <a:pPr lvl="1"/>
            <a:r>
              <a:rPr lang="en-US" dirty="0"/>
              <a:t>Has become mainstream and foundational to modern applications and IT systems.</a:t>
            </a:r>
          </a:p>
          <a:p>
            <a:pPr lvl="1"/>
            <a:r>
              <a:rPr lang="en-US" dirty="0"/>
              <a:t>The structure of cloud applications and infrastructure are fundamentally different and more advanced than most students experience in core CS classes.</a:t>
            </a:r>
          </a:p>
          <a:p>
            <a:r>
              <a:rPr lang="en-US" dirty="0"/>
              <a:t>By the end of the course:</a:t>
            </a:r>
          </a:p>
          <a:p>
            <a:pPr lvl="1"/>
            <a:r>
              <a:rPr lang="en-US" dirty="0"/>
              <a:t>You will understand many of the critical, core cloud and SW concepts and how to apply them to a solution.</a:t>
            </a:r>
          </a:p>
          <a:p>
            <a:pPr lvl="1"/>
            <a:r>
              <a:rPr lang="en-US" dirty="0"/>
              <a:t>You will be prepared to use the technology in other courses, projects and employment.</a:t>
            </a:r>
          </a:p>
          <a:p>
            <a:r>
              <a:rPr lang="en-US" dirty="0"/>
              <a:t>Additionally,</a:t>
            </a:r>
          </a:p>
          <a:p>
            <a:pPr lvl="1"/>
            <a:r>
              <a:rPr lang="en-US" dirty="0"/>
              <a:t>We should have fun. This is an amazing area.</a:t>
            </a:r>
          </a:p>
          <a:p>
            <a:pPr lvl="1"/>
            <a:r>
              <a:rPr lang="en-US" dirty="0"/>
              <a:t>You should have a small “capstone” project that you can reference in interviews.</a:t>
            </a:r>
          </a:p>
        </p:txBody>
      </p:sp>
      <p:sp>
        <p:nvSpPr>
          <p:cNvPr id="3" name="Title 2">
            <a:extLst>
              <a:ext uri="{FF2B5EF4-FFF2-40B4-BE49-F238E27FC236}">
                <a16:creationId xmlns:a16="http://schemas.microsoft.com/office/drawing/2014/main" id="{98E94845-59F0-E731-DF74-9D2AFA7A227B}"/>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7036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64801B-FDCD-FD8A-C5FD-A8BFBCCD70B5}"/>
              </a:ext>
            </a:extLst>
          </p:cNvPr>
          <p:cNvSpPr>
            <a:spLocks noGrp="1"/>
          </p:cNvSpPr>
          <p:nvPr>
            <p:ph type="body" idx="3"/>
          </p:nvPr>
        </p:nvSpPr>
        <p:spPr/>
        <p:txBody>
          <a:bodyPr/>
          <a:lstStyle/>
          <a:p>
            <a:pPr>
              <a:lnSpc>
                <a:spcPct val="100000"/>
              </a:lnSpc>
              <a:spcBef>
                <a:spcPts val="0"/>
              </a:spcBef>
              <a:spcAft>
                <a:spcPts val="100"/>
              </a:spcAft>
            </a:pPr>
            <a:r>
              <a:rPr lang="en-US" dirty="0"/>
              <a:t>Lectures are Friday, 1:10 PM to 3:00 PM</a:t>
            </a:r>
          </a:p>
          <a:p>
            <a:pPr lvl="1">
              <a:lnSpc>
                <a:spcPct val="100000"/>
              </a:lnSpc>
              <a:spcBef>
                <a:spcPts val="0"/>
              </a:spcBef>
              <a:spcAft>
                <a:spcPts val="100"/>
              </a:spcAft>
            </a:pPr>
            <a:r>
              <a:rPr lang="en-US" dirty="0"/>
              <a:t>The allocated time slot is 1:10 PM to </a:t>
            </a:r>
            <a:r>
              <a:rPr lang="en-US" i="1" dirty="0"/>
              <a:t>3:40 </a:t>
            </a:r>
            <a:r>
              <a:rPr lang="en-US" dirty="0"/>
              <a:t>PM.</a:t>
            </a:r>
          </a:p>
          <a:p>
            <a:pPr lvl="1">
              <a:lnSpc>
                <a:spcPct val="100000"/>
              </a:lnSpc>
              <a:spcBef>
                <a:spcPts val="0"/>
              </a:spcBef>
              <a:spcAft>
                <a:spcPts val="100"/>
              </a:spcAft>
            </a:pPr>
            <a:r>
              <a:rPr lang="en-US" dirty="0"/>
              <a:t>We will use the 3:00 to 3:40 time slot for discussions, help on projects, etc.</a:t>
            </a:r>
          </a:p>
          <a:p>
            <a:pPr lvl="1">
              <a:lnSpc>
                <a:spcPct val="100000"/>
              </a:lnSpc>
              <a:spcBef>
                <a:spcPts val="0"/>
              </a:spcBef>
              <a:spcAft>
                <a:spcPts val="100"/>
              </a:spcAft>
            </a:pPr>
            <a:r>
              <a:rPr lang="en-US" dirty="0"/>
              <a:t>Also, there is a lot of independent reading, study and research, … …</a:t>
            </a:r>
          </a:p>
          <a:p>
            <a:pPr>
              <a:lnSpc>
                <a:spcPct val="100000"/>
              </a:lnSpc>
              <a:spcBef>
                <a:spcPts val="0"/>
              </a:spcBef>
              <a:spcAft>
                <a:spcPts val="100"/>
              </a:spcAft>
            </a:pPr>
            <a:r>
              <a:rPr lang="en-US" dirty="0"/>
              <a:t>I will record and stream the lectures.</a:t>
            </a:r>
          </a:p>
          <a:p>
            <a:pPr>
              <a:lnSpc>
                <a:spcPct val="100000"/>
              </a:lnSpc>
              <a:spcBef>
                <a:spcPts val="0"/>
              </a:spcBef>
              <a:spcAft>
                <a:spcPts val="100"/>
              </a:spcAft>
            </a:pPr>
            <a:r>
              <a:rPr lang="en-US" dirty="0"/>
              <a:t>Attendance</a:t>
            </a:r>
          </a:p>
          <a:p>
            <a:pPr lvl="1">
              <a:lnSpc>
                <a:spcPct val="100000"/>
              </a:lnSpc>
              <a:spcBef>
                <a:spcPts val="0"/>
              </a:spcBef>
              <a:spcAft>
                <a:spcPts val="100"/>
              </a:spcAft>
            </a:pPr>
            <a:r>
              <a:rPr lang="en-US" dirty="0"/>
              <a:t>I travel 3.5 hours round trip to lecture in person.</a:t>
            </a:r>
          </a:p>
          <a:p>
            <a:pPr lvl="1">
              <a:lnSpc>
                <a:spcPct val="100000"/>
              </a:lnSpc>
              <a:spcBef>
                <a:spcPts val="0"/>
              </a:spcBef>
              <a:spcAft>
                <a:spcPts val="100"/>
              </a:spcAft>
            </a:pPr>
            <a:r>
              <a:rPr lang="en-US" dirty="0"/>
              <a:t>There are students that cannot get into this class because classroom size limits the enrollment in the class. </a:t>
            </a:r>
          </a:p>
          <a:p>
            <a:pPr lvl="1">
              <a:lnSpc>
                <a:spcPct val="100000"/>
              </a:lnSpc>
              <a:spcBef>
                <a:spcPts val="0"/>
              </a:spcBef>
              <a:spcAft>
                <a:spcPts val="100"/>
              </a:spcAft>
            </a:pPr>
            <a:r>
              <a:rPr lang="en-US" dirty="0"/>
              <a:t>There will be times when you cannot attend in person, and there will be lectures</a:t>
            </a:r>
            <a:br>
              <a:rPr lang="en-US" dirty="0"/>
            </a:br>
            <a:r>
              <a:rPr lang="en-US" dirty="0"/>
              <a:t>where I cannot attend in person.</a:t>
            </a:r>
          </a:p>
          <a:p>
            <a:pPr lvl="1">
              <a:lnSpc>
                <a:spcPct val="100000"/>
              </a:lnSpc>
              <a:spcBef>
                <a:spcPts val="0"/>
              </a:spcBef>
              <a:spcAft>
                <a:spcPts val="100"/>
              </a:spcAft>
            </a:pPr>
            <a:r>
              <a:rPr lang="en-US" dirty="0"/>
              <a:t>Basic respect and courtesy means that you should make every effort to attend unless</a:t>
            </a:r>
            <a:br>
              <a:rPr lang="en-US" dirty="0"/>
            </a:br>
            <a:r>
              <a:rPr lang="en-US" dirty="0"/>
              <a:t>there is a compelling reason not to attend.</a:t>
            </a:r>
          </a:p>
          <a:p>
            <a:pPr lvl="1">
              <a:lnSpc>
                <a:spcPct val="100000"/>
              </a:lnSpc>
              <a:spcBef>
                <a:spcPts val="0"/>
              </a:spcBef>
              <a:spcAft>
                <a:spcPts val="100"/>
              </a:spcAft>
            </a:pPr>
            <a:r>
              <a:rPr lang="en-US" dirty="0"/>
              <a:t>If attendance drops to ridiculously low levels, which it will, I will do something crazy like take attendance of have a “pop quiz.”</a:t>
            </a:r>
          </a:p>
          <a:p>
            <a:pPr lvl="1">
              <a:lnSpc>
                <a:spcPct val="100000"/>
              </a:lnSpc>
              <a:spcBef>
                <a:spcPts val="0"/>
              </a:spcBef>
              <a:spcAft>
                <a:spcPts val="100"/>
              </a:spcAft>
            </a:pPr>
            <a:endParaRPr lang="en-US" dirty="0"/>
          </a:p>
        </p:txBody>
      </p:sp>
      <p:sp>
        <p:nvSpPr>
          <p:cNvPr id="4" name="Title 3">
            <a:extLst>
              <a:ext uri="{FF2B5EF4-FFF2-40B4-BE49-F238E27FC236}">
                <a16:creationId xmlns:a16="http://schemas.microsoft.com/office/drawing/2014/main" id="{7E8D790D-0C4E-0A36-B27B-D2A94C6D22A2}"/>
              </a:ext>
            </a:extLst>
          </p:cNvPr>
          <p:cNvSpPr>
            <a:spLocks noGrp="1"/>
          </p:cNvSpPr>
          <p:nvPr>
            <p:ph type="title"/>
          </p:nvPr>
        </p:nvSpPr>
        <p:spPr/>
        <p:txBody>
          <a:bodyPr/>
          <a:lstStyle/>
          <a:p>
            <a:r>
              <a:rPr lang="en-US" dirty="0"/>
              <a:t>Lectures, Office Hours and Reading Material</a:t>
            </a:r>
          </a:p>
        </p:txBody>
      </p:sp>
    </p:spTree>
    <p:extLst>
      <p:ext uri="{BB962C8B-B14F-4D97-AF65-F5344CB8AC3E}">
        <p14:creationId xmlns:p14="http://schemas.microsoft.com/office/powerpoint/2010/main" val="3215026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122344</TotalTime>
  <Words>3813</Words>
  <Application>Microsoft Macintosh PowerPoint</Application>
  <PresentationFormat>On-screen Show (16:9)</PresentationFormat>
  <Paragraphs>339</Paragraphs>
  <Slides>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Museo For Dell</vt:lpstr>
      <vt:lpstr>Roboto</vt:lpstr>
      <vt:lpstr>Wingdings</vt:lpstr>
      <vt:lpstr>Office Theme</vt:lpstr>
      <vt:lpstr>PowerPoint Presentation</vt:lpstr>
      <vt:lpstr>PowerPoint Presentation</vt:lpstr>
      <vt:lpstr>Contents</vt:lpstr>
      <vt:lpstr>PowerPoint Presentation</vt:lpstr>
      <vt:lpstr>Homework and Grading</vt:lpstr>
      <vt:lpstr>About Your Instructor</vt:lpstr>
      <vt:lpstr>About Your TAs</vt:lpstr>
      <vt:lpstr>Course Objectives</vt:lpstr>
      <vt:lpstr>Lectures, Office Hours and Reading Material</vt:lpstr>
      <vt:lpstr>Student Resources, Environment and Systems</vt:lpstr>
      <vt:lpstr>PowerPoint Presentation</vt:lpstr>
      <vt:lpstr>PowerPoint Presentation</vt:lpstr>
      <vt:lpstr>PowerPoint Presentation</vt:lpstr>
      <vt:lpstr>Cloud Computing Concepts</vt:lpstr>
      <vt:lpstr>Definitions – As Good as Any of the 106 Definitions</vt:lpstr>
      <vt:lpstr>Cloud Computing</vt:lpstr>
      <vt:lpstr>PowerPoint Presentation</vt:lpstr>
      <vt:lpstr>Definitions – The Best One</vt:lpstr>
      <vt:lpstr>Core Layers</vt:lpstr>
      <vt:lpstr>Cloud Layers</vt:lpstr>
      <vt:lpstr>Cloud Concepts – One Perspective</vt:lpstr>
      <vt:lpstr>Why Cloud Computing?</vt:lpstr>
      <vt:lpstr>PowerPoint Presentation</vt:lpstr>
      <vt:lpstr>Microservices (https://microservices.io/index.html)</vt:lpstr>
      <vt:lpstr>Microservice Characteristics   (https://dzone.com/articles/what-is-microservices-an-introduction-to-microserv)</vt:lpstr>
      <vt:lpstr>Microservice Layers (https://medium.com/microservices-in-practice/microservices-layered-architecture-88a7fc38d3f1)</vt:lpstr>
      <vt:lpstr>Microservice Details and Perspectives</vt:lpstr>
      <vt:lpstr>Walkthrough of a Set of Examples</vt:lpstr>
      <vt:lpstr>PowerPoint Presentation</vt:lpstr>
      <vt:lpstr>REST (https://restfulapi.net/)</vt:lpstr>
      <vt:lpstr>Resources</vt:lpstr>
      <vt:lpstr>REST – Resource Oriented</vt:lpstr>
      <vt:lpstr>PowerPoint Presentation</vt:lpstr>
      <vt:lpstr>REST Principles</vt:lpstr>
      <vt:lpstr>API First</vt:lpstr>
      <vt:lpstr>CourseWorks/Canvas LMS API</vt:lpstr>
      <vt:lpstr>OpenAPI 3.0</vt:lpstr>
      <vt:lpstr>PowerPoint Presentation</vt:lpstr>
      <vt:lpstr>PowerPoint Presentation</vt:lpstr>
      <vt:lpstr>Agile Development</vt:lpstr>
      <vt:lpstr>Agile and GitHub Projects</vt:lpstr>
      <vt:lpstr>PowerPoint Presentation</vt:lpstr>
      <vt:lpstr>Simple Project Structure – 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608</cp:revision>
  <cp:lastPrinted>2018-11-15T21:01:50Z</cp:lastPrinted>
  <dcterms:created xsi:type="dcterms:W3CDTF">2010-04-12T23:12:02Z</dcterms:created>
  <dcterms:modified xsi:type="dcterms:W3CDTF">2025-09-02T11:00:05Z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